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  <p:sldId id="308" r:id="rId21"/>
    <p:sldId id="309" r:id="rId22"/>
    <p:sldId id="280" r:id="rId23"/>
    <p:sldId id="281" r:id="rId24"/>
    <p:sldId id="31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11" r:id="rId50"/>
    <p:sldId id="312" r:id="rId51"/>
    <p:sldId id="313" r:id="rId52"/>
    <p:sldId id="314" r:id="rId53"/>
    <p:sldId id="315" r:id="rId54"/>
    <p:sldId id="316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8" y="6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11DBD-CB73-485A-BBCE-276864D30E17}" type="doc">
      <dgm:prSet loTypeId="urn:microsoft.com/office/officeart/2005/8/layout/hierarchy2" loCatId="hierarchy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5AC0627-BACF-4065-8FDE-60F4BDA92952}">
      <dgm:prSet phldrT="[Texto]"/>
      <dgm:spPr/>
      <dgm:t>
        <a:bodyPr/>
        <a:lstStyle/>
        <a:p>
          <a:r>
            <a:rPr lang="pt-BR" dirty="0"/>
            <a:t>Galáxias</a:t>
          </a:r>
        </a:p>
      </dgm:t>
    </dgm:pt>
    <dgm:pt modelId="{4F9DA1BB-F218-4EB3-8AB1-9F2C21F6CEEC}" type="parTrans" cxnId="{18125248-8D0D-4AA8-9B50-59345231002D}">
      <dgm:prSet/>
      <dgm:spPr/>
      <dgm:t>
        <a:bodyPr/>
        <a:lstStyle/>
        <a:p>
          <a:endParaRPr lang="pt-BR"/>
        </a:p>
      </dgm:t>
    </dgm:pt>
    <dgm:pt modelId="{01CC0DB5-2B29-4C92-AAE3-76CD681604ED}" type="sibTrans" cxnId="{18125248-8D0D-4AA8-9B50-59345231002D}">
      <dgm:prSet/>
      <dgm:spPr/>
      <dgm:t>
        <a:bodyPr/>
        <a:lstStyle/>
        <a:p>
          <a:endParaRPr lang="pt-BR"/>
        </a:p>
      </dgm:t>
    </dgm:pt>
    <dgm:pt modelId="{4AC2BC81-831A-46CF-BA1B-DFD6BD2EA90F}">
      <dgm:prSet phldrT="[Texto]"/>
      <dgm:spPr/>
      <dgm:t>
        <a:bodyPr/>
        <a:lstStyle/>
        <a:p>
          <a:r>
            <a:rPr lang="pt-BR" dirty="0"/>
            <a:t>Galáxias Peculiares</a:t>
          </a:r>
        </a:p>
      </dgm:t>
    </dgm:pt>
    <dgm:pt modelId="{E146DE3D-2979-4E3F-BE79-823FC3158F65}" type="parTrans" cxnId="{AC5806C5-7086-48A7-9E65-7B0B3754EC2C}">
      <dgm:prSet/>
      <dgm:spPr/>
      <dgm:t>
        <a:bodyPr/>
        <a:lstStyle/>
        <a:p>
          <a:endParaRPr lang="pt-BR"/>
        </a:p>
      </dgm:t>
    </dgm:pt>
    <dgm:pt modelId="{0BCDC926-EA2D-42CD-A6F7-007D815DE20D}" type="sibTrans" cxnId="{AC5806C5-7086-48A7-9E65-7B0B3754EC2C}">
      <dgm:prSet/>
      <dgm:spPr/>
      <dgm:t>
        <a:bodyPr/>
        <a:lstStyle/>
        <a:p>
          <a:endParaRPr lang="pt-BR"/>
        </a:p>
      </dgm:t>
    </dgm:pt>
    <dgm:pt modelId="{13932F2A-23DF-4453-AC0C-3D81B16374A9}">
      <dgm:prSet phldrT="[Texto]"/>
      <dgm:spPr/>
      <dgm:t>
        <a:bodyPr/>
        <a:lstStyle/>
        <a:p>
          <a:r>
            <a:rPr lang="pt-BR" dirty="0"/>
            <a:t>Quasares</a:t>
          </a:r>
        </a:p>
      </dgm:t>
    </dgm:pt>
    <dgm:pt modelId="{9C26B22F-E05D-4748-8B52-7F1356A72245}" type="parTrans" cxnId="{225B0E8A-0F53-40F5-BCF6-7355B7833067}">
      <dgm:prSet/>
      <dgm:spPr/>
      <dgm:t>
        <a:bodyPr/>
        <a:lstStyle/>
        <a:p>
          <a:endParaRPr lang="pt-BR"/>
        </a:p>
      </dgm:t>
    </dgm:pt>
    <dgm:pt modelId="{7476177F-9B04-44AD-9595-A64AFCA59945}" type="sibTrans" cxnId="{225B0E8A-0F53-40F5-BCF6-7355B7833067}">
      <dgm:prSet/>
      <dgm:spPr/>
      <dgm:t>
        <a:bodyPr/>
        <a:lstStyle/>
        <a:p>
          <a:endParaRPr lang="pt-BR"/>
        </a:p>
      </dgm:t>
    </dgm:pt>
    <dgm:pt modelId="{9E924C1D-4539-400A-9F01-B0FEE4E1610E}">
      <dgm:prSet phldrT="[Texto]"/>
      <dgm:spPr/>
      <dgm:t>
        <a:bodyPr/>
        <a:lstStyle/>
        <a:p>
          <a:r>
            <a:rPr lang="pt-BR" dirty="0"/>
            <a:t>Galáxias de </a:t>
          </a:r>
          <a:r>
            <a:rPr lang="pt-BR" dirty="0" err="1"/>
            <a:t>Seyfert</a:t>
          </a:r>
          <a:endParaRPr lang="pt-BR" dirty="0"/>
        </a:p>
      </dgm:t>
    </dgm:pt>
    <dgm:pt modelId="{5DF9848E-8B6A-4EF1-8962-BA089297C8B1}" type="parTrans" cxnId="{F02173E1-F273-4F6D-BA81-FBEBB0EAC221}">
      <dgm:prSet/>
      <dgm:spPr/>
      <dgm:t>
        <a:bodyPr/>
        <a:lstStyle/>
        <a:p>
          <a:endParaRPr lang="pt-BR"/>
        </a:p>
      </dgm:t>
    </dgm:pt>
    <dgm:pt modelId="{40D1DECE-5CA1-4832-AEAA-4194983A81BF}" type="sibTrans" cxnId="{F02173E1-F273-4F6D-BA81-FBEBB0EAC221}">
      <dgm:prSet/>
      <dgm:spPr/>
      <dgm:t>
        <a:bodyPr/>
        <a:lstStyle/>
        <a:p>
          <a:endParaRPr lang="pt-BR"/>
        </a:p>
      </dgm:t>
    </dgm:pt>
    <dgm:pt modelId="{CE8ABA99-D79E-4B1F-834D-9F60EA804D08}">
      <dgm:prSet phldrT="[Texto]"/>
      <dgm:spPr/>
      <dgm:t>
        <a:bodyPr/>
        <a:lstStyle/>
        <a:p>
          <a:r>
            <a:rPr lang="pt-BR" dirty="0"/>
            <a:t>Galáxias Normais</a:t>
          </a:r>
        </a:p>
      </dgm:t>
    </dgm:pt>
    <dgm:pt modelId="{0A18E4DF-B2E8-4054-AD29-DBFF43CA6F7F}" type="parTrans" cxnId="{FE1DFE0C-7B3F-4BF3-A8FD-B6BBBE9E6690}">
      <dgm:prSet/>
      <dgm:spPr/>
      <dgm:t>
        <a:bodyPr/>
        <a:lstStyle/>
        <a:p>
          <a:endParaRPr lang="pt-BR"/>
        </a:p>
      </dgm:t>
    </dgm:pt>
    <dgm:pt modelId="{84FFBA54-2951-453D-B5AA-C4C9E5857F27}" type="sibTrans" cxnId="{FE1DFE0C-7B3F-4BF3-A8FD-B6BBBE9E6690}">
      <dgm:prSet/>
      <dgm:spPr/>
      <dgm:t>
        <a:bodyPr/>
        <a:lstStyle/>
        <a:p>
          <a:endParaRPr lang="pt-BR"/>
        </a:p>
      </dgm:t>
    </dgm:pt>
    <dgm:pt modelId="{F8A35BA9-3078-4FD4-906D-A021024EE9F7}">
      <dgm:prSet phldrT="[Texto]"/>
      <dgm:spPr/>
      <dgm:t>
        <a:bodyPr/>
        <a:lstStyle/>
        <a:p>
          <a:r>
            <a:rPr lang="pt-BR" dirty="0"/>
            <a:t>BL </a:t>
          </a:r>
          <a:r>
            <a:rPr lang="pt-BR" dirty="0" err="1"/>
            <a:t>Lac</a:t>
          </a:r>
          <a:endParaRPr lang="pt-BR" dirty="0"/>
        </a:p>
      </dgm:t>
    </dgm:pt>
    <dgm:pt modelId="{3A22D8AC-8B57-4B4A-9A0C-50C35225FA78}" type="parTrans" cxnId="{E0579575-DE32-409A-9828-45B8FD578597}">
      <dgm:prSet/>
      <dgm:spPr/>
      <dgm:t>
        <a:bodyPr/>
        <a:lstStyle/>
        <a:p>
          <a:endParaRPr lang="pt-BR"/>
        </a:p>
      </dgm:t>
    </dgm:pt>
    <dgm:pt modelId="{12907958-2C11-4E1C-A952-172CC5870CE2}" type="sibTrans" cxnId="{E0579575-DE32-409A-9828-45B8FD578597}">
      <dgm:prSet/>
      <dgm:spPr/>
      <dgm:t>
        <a:bodyPr/>
        <a:lstStyle/>
        <a:p>
          <a:endParaRPr lang="pt-BR"/>
        </a:p>
      </dgm:t>
    </dgm:pt>
    <dgm:pt modelId="{DB049AA2-1CC6-4374-9B08-3551B2D1A9E0}">
      <dgm:prSet phldrT="[Texto]"/>
      <dgm:spPr/>
      <dgm:t>
        <a:bodyPr/>
        <a:lstStyle/>
        <a:p>
          <a:r>
            <a:rPr lang="pt-BR" dirty="0"/>
            <a:t>Elípticas</a:t>
          </a:r>
        </a:p>
      </dgm:t>
    </dgm:pt>
    <dgm:pt modelId="{8AE2F85F-67FF-4859-B24B-4D1E187E29FA}" type="parTrans" cxnId="{98D67568-95F4-4559-B82E-2790445FFFB2}">
      <dgm:prSet/>
      <dgm:spPr/>
      <dgm:t>
        <a:bodyPr/>
        <a:lstStyle/>
        <a:p>
          <a:endParaRPr lang="pt-BR"/>
        </a:p>
      </dgm:t>
    </dgm:pt>
    <dgm:pt modelId="{F0A9656A-92D9-4490-B0AB-A5529DEFA561}" type="sibTrans" cxnId="{98D67568-95F4-4559-B82E-2790445FFFB2}">
      <dgm:prSet/>
      <dgm:spPr/>
      <dgm:t>
        <a:bodyPr/>
        <a:lstStyle/>
        <a:p>
          <a:endParaRPr lang="pt-BR"/>
        </a:p>
      </dgm:t>
    </dgm:pt>
    <dgm:pt modelId="{151D2E2A-E199-4612-8D4C-A5FA97CAC734}">
      <dgm:prSet phldrT="[Texto]"/>
      <dgm:spPr/>
      <dgm:t>
        <a:bodyPr/>
        <a:lstStyle/>
        <a:p>
          <a:r>
            <a:rPr lang="pt-BR" dirty="0"/>
            <a:t>Espirais</a:t>
          </a:r>
        </a:p>
      </dgm:t>
    </dgm:pt>
    <dgm:pt modelId="{1077B325-8558-4C53-B1A2-01A66DD6B6BC}" type="parTrans" cxnId="{C5B19269-CC6F-4D78-8FBE-3DCC9F51A0D7}">
      <dgm:prSet/>
      <dgm:spPr/>
      <dgm:t>
        <a:bodyPr/>
        <a:lstStyle/>
        <a:p>
          <a:endParaRPr lang="pt-BR"/>
        </a:p>
      </dgm:t>
    </dgm:pt>
    <dgm:pt modelId="{104F533C-A4ED-49BE-9098-6B671183B8A2}" type="sibTrans" cxnId="{C5B19269-CC6F-4D78-8FBE-3DCC9F51A0D7}">
      <dgm:prSet/>
      <dgm:spPr/>
      <dgm:t>
        <a:bodyPr/>
        <a:lstStyle/>
        <a:p>
          <a:endParaRPr lang="pt-BR"/>
        </a:p>
      </dgm:t>
    </dgm:pt>
    <dgm:pt modelId="{473D3BD6-4FD4-482A-9B09-E0DE65D4D91D}">
      <dgm:prSet phldrT="[Texto]"/>
      <dgm:spPr/>
      <dgm:t>
        <a:bodyPr/>
        <a:lstStyle/>
        <a:p>
          <a:r>
            <a:rPr lang="pt-BR" dirty="0"/>
            <a:t>Espirais Barradas</a:t>
          </a:r>
        </a:p>
      </dgm:t>
    </dgm:pt>
    <dgm:pt modelId="{E1DCA41E-AF93-4323-997F-9408322B1863}" type="parTrans" cxnId="{E5656C18-B365-4660-8FF2-1839C1419524}">
      <dgm:prSet/>
      <dgm:spPr/>
      <dgm:t>
        <a:bodyPr/>
        <a:lstStyle/>
        <a:p>
          <a:endParaRPr lang="pt-BR"/>
        </a:p>
      </dgm:t>
    </dgm:pt>
    <dgm:pt modelId="{B666AA49-B6EE-42C5-B452-3E12109BE085}" type="sibTrans" cxnId="{E5656C18-B365-4660-8FF2-1839C1419524}">
      <dgm:prSet/>
      <dgm:spPr/>
      <dgm:t>
        <a:bodyPr/>
        <a:lstStyle/>
        <a:p>
          <a:endParaRPr lang="pt-BR"/>
        </a:p>
      </dgm:t>
    </dgm:pt>
    <dgm:pt modelId="{EF648534-A541-40F2-80BE-DA98C9D9C077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 err="1"/>
            <a:t>Radiogaláxias</a:t>
          </a:r>
          <a:endParaRPr lang="pt-BR" dirty="0"/>
        </a:p>
      </dgm:t>
    </dgm:pt>
    <dgm:pt modelId="{442B794E-6BEA-452A-88EE-21F7D1137DD4}" type="parTrans" cxnId="{622A52B3-BE7A-46BB-802B-934A9114250D}">
      <dgm:prSet/>
      <dgm:spPr/>
      <dgm:t>
        <a:bodyPr/>
        <a:lstStyle/>
        <a:p>
          <a:endParaRPr lang="pt-BR"/>
        </a:p>
      </dgm:t>
    </dgm:pt>
    <dgm:pt modelId="{C1EEDD22-BA92-4549-A6CF-5B9B0DE05B9C}" type="sibTrans" cxnId="{622A52B3-BE7A-46BB-802B-934A9114250D}">
      <dgm:prSet/>
      <dgm:spPr/>
      <dgm:t>
        <a:bodyPr/>
        <a:lstStyle/>
        <a:p>
          <a:endParaRPr lang="pt-BR"/>
        </a:p>
      </dgm:t>
    </dgm:pt>
    <dgm:pt modelId="{74F9EBAF-2BB1-4E4F-8CEE-874CCDF1BD3B}">
      <dgm:prSet phldrT="[Texto]"/>
      <dgm:spPr/>
      <dgm:t>
        <a:bodyPr/>
        <a:lstStyle/>
        <a:p>
          <a:r>
            <a:rPr lang="pt-BR" dirty="0"/>
            <a:t>Galáxias Ativas</a:t>
          </a:r>
        </a:p>
      </dgm:t>
    </dgm:pt>
    <dgm:pt modelId="{2126F197-1CA1-47D5-83F9-3B31A82C8CE8}" type="parTrans" cxnId="{9A10BC81-7672-48CE-A91E-1C8859190930}">
      <dgm:prSet/>
      <dgm:spPr/>
      <dgm:t>
        <a:bodyPr/>
        <a:lstStyle/>
        <a:p>
          <a:endParaRPr lang="pt-BR"/>
        </a:p>
      </dgm:t>
    </dgm:pt>
    <dgm:pt modelId="{6968CBE9-3232-4104-AD18-1ABC3CC4740D}" type="sibTrans" cxnId="{9A10BC81-7672-48CE-A91E-1C8859190930}">
      <dgm:prSet/>
      <dgm:spPr/>
      <dgm:t>
        <a:bodyPr/>
        <a:lstStyle/>
        <a:p>
          <a:endParaRPr lang="pt-BR"/>
        </a:p>
      </dgm:t>
    </dgm:pt>
    <dgm:pt modelId="{63160BCC-A4C3-4B61-96CD-A01001959DAE}">
      <dgm:prSet phldrT="[Texto]"/>
      <dgm:spPr/>
      <dgm:t>
        <a:bodyPr/>
        <a:lstStyle/>
        <a:p>
          <a:r>
            <a:rPr lang="pt-BR" dirty="0"/>
            <a:t>Outras</a:t>
          </a:r>
        </a:p>
      </dgm:t>
    </dgm:pt>
    <dgm:pt modelId="{D5D3E1E3-45F2-47DF-9D3D-8EA7D966EF32}" type="parTrans" cxnId="{2A16C619-18D5-415D-8CF3-14C80DF951A5}">
      <dgm:prSet/>
      <dgm:spPr/>
      <dgm:t>
        <a:bodyPr/>
        <a:lstStyle/>
        <a:p>
          <a:endParaRPr lang="pt-BR"/>
        </a:p>
      </dgm:t>
    </dgm:pt>
    <dgm:pt modelId="{9999E8BB-1C61-4558-8770-9A576669C340}" type="sibTrans" cxnId="{2A16C619-18D5-415D-8CF3-14C80DF951A5}">
      <dgm:prSet/>
      <dgm:spPr/>
      <dgm:t>
        <a:bodyPr/>
        <a:lstStyle/>
        <a:p>
          <a:endParaRPr lang="pt-BR"/>
        </a:p>
      </dgm:t>
    </dgm:pt>
    <dgm:pt modelId="{B7800D95-05C0-412F-9A6B-962B6A812DCF}" type="pres">
      <dgm:prSet presAssocID="{FB411DBD-CB73-485A-BBCE-276864D30E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3CBB49-D4C8-48FD-B717-8DA1F8CABDF1}" type="pres">
      <dgm:prSet presAssocID="{D5AC0627-BACF-4065-8FDE-60F4BDA92952}" presName="root1" presStyleCnt="0"/>
      <dgm:spPr/>
    </dgm:pt>
    <dgm:pt modelId="{D9720FFA-AD51-46DA-B1E2-677003E8E0A0}" type="pres">
      <dgm:prSet presAssocID="{D5AC0627-BACF-4065-8FDE-60F4BDA92952}" presName="LevelOneTextNode" presStyleLbl="node0" presStyleIdx="0" presStyleCnt="1">
        <dgm:presLayoutVars>
          <dgm:chPref val="3"/>
        </dgm:presLayoutVars>
      </dgm:prSet>
      <dgm:spPr/>
    </dgm:pt>
    <dgm:pt modelId="{DF1188C7-D961-4C4C-9C47-2E018730A1AB}" type="pres">
      <dgm:prSet presAssocID="{D5AC0627-BACF-4065-8FDE-60F4BDA92952}" presName="level2hierChild" presStyleCnt="0"/>
      <dgm:spPr/>
    </dgm:pt>
    <dgm:pt modelId="{D1C2477B-168C-4086-88EF-094F84A764A1}" type="pres">
      <dgm:prSet presAssocID="{E146DE3D-2979-4E3F-BE79-823FC3158F65}" presName="conn2-1" presStyleLbl="parChTrans1D2" presStyleIdx="0" presStyleCnt="2"/>
      <dgm:spPr/>
    </dgm:pt>
    <dgm:pt modelId="{23CE6327-3468-4120-9CAA-567268EAAC17}" type="pres">
      <dgm:prSet presAssocID="{E146DE3D-2979-4E3F-BE79-823FC3158F65}" presName="connTx" presStyleLbl="parChTrans1D2" presStyleIdx="0" presStyleCnt="2"/>
      <dgm:spPr/>
    </dgm:pt>
    <dgm:pt modelId="{D4A744E5-B2CC-44D6-A0D5-8DFDAB97D4FB}" type="pres">
      <dgm:prSet presAssocID="{4AC2BC81-831A-46CF-BA1B-DFD6BD2EA90F}" presName="root2" presStyleCnt="0"/>
      <dgm:spPr/>
    </dgm:pt>
    <dgm:pt modelId="{CCA07935-18BE-4052-9A04-8179D3A8210B}" type="pres">
      <dgm:prSet presAssocID="{4AC2BC81-831A-46CF-BA1B-DFD6BD2EA90F}" presName="LevelTwoTextNode" presStyleLbl="node2" presStyleIdx="0" presStyleCnt="2" custLinFactNeighborX="1913" custLinFactNeighborY="-68408">
        <dgm:presLayoutVars>
          <dgm:chPref val="3"/>
        </dgm:presLayoutVars>
      </dgm:prSet>
      <dgm:spPr/>
    </dgm:pt>
    <dgm:pt modelId="{57740B30-41C2-4AD8-994F-4750912B6C94}" type="pres">
      <dgm:prSet presAssocID="{4AC2BC81-831A-46CF-BA1B-DFD6BD2EA90F}" presName="level3hierChild" presStyleCnt="0"/>
      <dgm:spPr/>
    </dgm:pt>
    <dgm:pt modelId="{DD6FC3EE-45FD-41B3-BAF8-74909CE1D8C3}" type="pres">
      <dgm:prSet presAssocID="{D5D3E1E3-45F2-47DF-9D3D-8EA7D966EF32}" presName="conn2-1" presStyleLbl="parChTrans1D3" presStyleIdx="0" presStyleCnt="3"/>
      <dgm:spPr/>
    </dgm:pt>
    <dgm:pt modelId="{0E10F936-EA74-4AF8-8807-D8624AE06C63}" type="pres">
      <dgm:prSet presAssocID="{D5D3E1E3-45F2-47DF-9D3D-8EA7D966EF32}" presName="connTx" presStyleLbl="parChTrans1D3" presStyleIdx="0" presStyleCnt="3"/>
      <dgm:spPr/>
    </dgm:pt>
    <dgm:pt modelId="{D91698E2-2AF5-4AF5-B7A6-5BB05AF43917}" type="pres">
      <dgm:prSet presAssocID="{63160BCC-A4C3-4B61-96CD-A01001959DAE}" presName="root2" presStyleCnt="0"/>
      <dgm:spPr/>
    </dgm:pt>
    <dgm:pt modelId="{CECE53E9-CD00-448C-BBA8-5B53CB7A5007}" type="pres">
      <dgm:prSet presAssocID="{63160BCC-A4C3-4B61-96CD-A01001959DAE}" presName="LevelTwoTextNode" presStyleLbl="node3" presStyleIdx="0" presStyleCnt="3" custLinFactNeighborX="-775" custLinFactNeighborY="-48247">
        <dgm:presLayoutVars>
          <dgm:chPref val="3"/>
        </dgm:presLayoutVars>
      </dgm:prSet>
      <dgm:spPr/>
    </dgm:pt>
    <dgm:pt modelId="{3D3CB3C4-3F67-48FC-BEF2-94C02D66ECF3}" type="pres">
      <dgm:prSet presAssocID="{63160BCC-A4C3-4B61-96CD-A01001959DAE}" presName="level3hierChild" presStyleCnt="0"/>
      <dgm:spPr/>
    </dgm:pt>
    <dgm:pt modelId="{3B981533-C1AF-4B0F-90FD-2D1FF158F026}" type="pres">
      <dgm:prSet presAssocID="{2126F197-1CA1-47D5-83F9-3B31A82C8CE8}" presName="conn2-1" presStyleLbl="parChTrans1D3" presStyleIdx="1" presStyleCnt="3"/>
      <dgm:spPr/>
    </dgm:pt>
    <dgm:pt modelId="{BA9D0FFB-568F-4AD7-B32D-0AD7DA7F43D4}" type="pres">
      <dgm:prSet presAssocID="{2126F197-1CA1-47D5-83F9-3B31A82C8CE8}" presName="connTx" presStyleLbl="parChTrans1D3" presStyleIdx="1" presStyleCnt="3"/>
      <dgm:spPr/>
    </dgm:pt>
    <dgm:pt modelId="{C9E1E185-CF39-4963-A9CF-776827CA5120}" type="pres">
      <dgm:prSet presAssocID="{74F9EBAF-2BB1-4E4F-8CEE-874CCDF1BD3B}" presName="root2" presStyleCnt="0"/>
      <dgm:spPr/>
    </dgm:pt>
    <dgm:pt modelId="{A0BA0670-1F01-4BCF-AED2-A365F8098F24}" type="pres">
      <dgm:prSet presAssocID="{74F9EBAF-2BB1-4E4F-8CEE-874CCDF1BD3B}" presName="LevelTwoTextNode" presStyleLbl="node3" presStyleIdx="1" presStyleCnt="3">
        <dgm:presLayoutVars>
          <dgm:chPref val="3"/>
        </dgm:presLayoutVars>
      </dgm:prSet>
      <dgm:spPr/>
    </dgm:pt>
    <dgm:pt modelId="{0DA8FADD-C320-4F9F-B709-7A1C4158167C}" type="pres">
      <dgm:prSet presAssocID="{74F9EBAF-2BB1-4E4F-8CEE-874CCDF1BD3B}" presName="level3hierChild" presStyleCnt="0"/>
      <dgm:spPr/>
    </dgm:pt>
    <dgm:pt modelId="{2F9DFCE0-EF5C-4D88-98A8-81E74E2B4DBB}" type="pres">
      <dgm:prSet presAssocID="{9C26B22F-E05D-4748-8B52-7F1356A72245}" presName="conn2-1" presStyleLbl="parChTrans1D4" presStyleIdx="0" presStyleCnt="6"/>
      <dgm:spPr/>
    </dgm:pt>
    <dgm:pt modelId="{424906CA-7E10-4719-990B-9E2865715A02}" type="pres">
      <dgm:prSet presAssocID="{9C26B22F-E05D-4748-8B52-7F1356A72245}" presName="connTx" presStyleLbl="parChTrans1D4" presStyleIdx="0" presStyleCnt="6"/>
      <dgm:spPr/>
    </dgm:pt>
    <dgm:pt modelId="{D7764697-A812-4E9B-A29E-D668A696E0B4}" type="pres">
      <dgm:prSet presAssocID="{13932F2A-23DF-4453-AC0C-3D81B16374A9}" presName="root2" presStyleCnt="0"/>
      <dgm:spPr/>
    </dgm:pt>
    <dgm:pt modelId="{DA102D62-62D5-41DA-84CB-090B40E3A22D}" type="pres">
      <dgm:prSet presAssocID="{13932F2A-23DF-4453-AC0C-3D81B16374A9}" presName="LevelTwoTextNode" presStyleLbl="node4" presStyleIdx="0" presStyleCnt="6" custLinFactY="-100000" custLinFactNeighborY="-162096">
        <dgm:presLayoutVars>
          <dgm:chPref val="3"/>
        </dgm:presLayoutVars>
      </dgm:prSet>
      <dgm:spPr/>
    </dgm:pt>
    <dgm:pt modelId="{15DA8536-704C-4762-804A-03D134B31632}" type="pres">
      <dgm:prSet presAssocID="{13932F2A-23DF-4453-AC0C-3D81B16374A9}" presName="level3hierChild" presStyleCnt="0"/>
      <dgm:spPr/>
    </dgm:pt>
    <dgm:pt modelId="{8832DCD9-803F-4F26-B2B1-4959106EE44C}" type="pres">
      <dgm:prSet presAssocID="{5DF9848E-8B6A-4EF1-8962-BA089297C8B1}" presName="conn2-1" presStyleLbl="parChTrans1D4" presStyleIdx="1" presStyleCnt="6"/>
      <dgm:spPr/>
    </dgm:pt>
    <dgm:pt modelId="{FB63E0EE-D7DE-4748-9847-1CFDFE332B3D}" type="pres">
      <dgm:prSet presAssocID="{5DF9848E-8B6A-4EF1-8962-BA089297C8B1}" presName="connTx" presStyleLbl="parChTrans1D4" presStyleIdx="1" presStyleCnt="6"/>
      <dgm:spPr/>
    </dgm:pt>
    <dgm:pt modelId="{944787AA-8435-4817-9EC7-147D7519B950}" type="pres">
      <dgm:prSet presAssocID="{9E924C1D-4539-400A-9F01-B0FEE4E1610E}" presName="root2" presStyleCnt="0"/>
      <dgm:spPr/>
    </dgm:pt>
    <dgm:pt modelId="{84E6CD35-C6D9-4413-8C29-50131BCDA9C7}" type="pres">
      <dgm:prSet presAssocID="{9E924C1D-4539-400A-9F01-B0FEE4E1610E}" presName="LevelTwoTextNode" presStyleLbl="node4" presStyleIdx="1" presStyleCnt="6" custLinFactNeighborX="-1532" custLinFactNeighborY="-13045">
        <dgm:presLayoutVars>
          <dgm:chPref val="3"/>
        </dgm:presLayoutVars>
      </dgm:prSet>
      <dgm:spPr/>
    </dgm:pt>
    <dgm:pt modelId="{C9ED74DC-9642-4C50-82DA-448EFF6EBA7E}" type="pres">
      <dgm:prSet presAssocID="{9E924C1D-4539-400A-9F01-B0FEE4E1610E}" presName="level3hierChild" presStyleCnt="0"/>
      <dgm:spPr/>
    </dgm:pt>
    <dgm:pt modelId="{48E82A97-ABC5-4A46-B8AF-1D3B53F25E36}" type="pres">
      <dgm:prSet presAssocID="{3A22D8AC-8B57-4B4A-9A0C-50C35225FA78}" presName="conn2-1" presStyleLbl="parChTrans1D4" presStyleIdx="2" presStyleCnt="6"/>
      <dgm:spPr/>
    </dgm:pt>
    <dgm:pt modelId="{3B937061-6859-49F5-9D9A-FADC285820D9}" type="pres">
      <dgm:prSet presAssocID="{3A22D8AC-8B57-4B4A-9A0C-50C35225FA78}" presName="connTx" presStyleLbl="parChTrans1D4" presStyleIdx="2" presStyleCnt="6"/>
      <dgm:spPr/>
    </dgm:pt>
    <dgm:pt modelId="{D29299A7-08FE-4BEB-B7BC-9ECFEA90AE40}" type="pres">
      <dgm:prSet presAssocID="{F8A35BA9-3078-4FD4-906D-A021024EE9F7}" presName="root2" presStyleCnt="0"/>
      <dgm:spPr/>
    </dgm:pt>
    <dgm:pt modelId="{BB58854B-9477-43CD-BE56-A369735E1504}" type="pres">
      <dgm:prSet presAssocID="{F8A35BA9-3078-4FD4-906D-A021024EE9F7}" presName="LevelTwoTextNode" presStyleLbl="node4" presStyleIdx="2" presStyleCnt="6" custLinFactNeighborX="-2298" custLinFactNeighborY="-8628">
        <dgm:presLayoutVars>
          <dgm:chPref val="3"/>
        </dgm:presLayoutVars>
      </dgm:prSet>
      <dgm:spPr/>
    </dgm:pt>
    <dgm:pt modelId="{41CFBC7A-1A67-4ECF-B495-C4715DCABA61}" type="pres">
      <dgm:prSet presAssocID="{F8A35BA9-3078-4FD4-906D-A021024EE9F7}" presName="level3hierChild" presStyleCnt="0"/>
      <dgm:spPr/>
    </dgm:pt>
    <dgm:pt modelId="{5B718248-679A-42D3-953A-514553C187F6}" type="pres">
      <dgm:prSet presAssocID="{442B794E-6BEA-452A-88EE-21F7D1137DD4}" presName="conn2-1" presStyleLbl="parChTrans1D4" presStyleIdx="3" presStyleCnt="6"/>
      <dgm:spPr/>
    </dgm:pt>
    <dgm:pt modelId="{1852FDFA-9AE7-42D7-BD32-28651EDDC3D2}" type="pres">
      <dgm:prSet presAssocID="{442B794E-6BEA-452A-88EE-21F7D1137DD4}" presName="connTx" presStyleLbl="parChTrans1D4" presStyleIdx="3" presStyleCnt="6"/>
      <dgm:spPr/>
    </dgm:pt>
    <dgm:pt modelId="{99A7F16D-9458-481F-8A30-59EE55E4E5F3}" type="pres">
      <dgm:prSet presAssocID="{EF648534-A541-40F2-80BE-DA98C9D9C077}" presName="root2" presStyleCnt="0"/>
      <dgm:spPr/>
    </dgm:pt>
    <dgm:pt modelId="{C9FBA4CA-0BE5-4CD4-9403-48CA716D2795}" type="pres">
      <dgm:prSet presAssocID="{EF648534-A541-40F2-80BE-DA98C9D9C077}" presName="LevelTwoTextNode" presStyleLbl="node4" presStyleIdx="3" presStyleCnt="6" custLinFactNeighborX="-2325" custLinFactNeighborY="1233">
        <dgm:presLayoutVars>
          <dgm:chPref val="3"/>
        </dgm:presLayoutVars>
      </dgm:prSet>
      <dgm:spPr/>
    </dgm:pt>
    <dgm:pt modelId="{EA2E2271-1D07-4C4B-A047-AF6D9C9656E9}" type="pres">
      <dgm:prSet presAssocID="{EF648534-A541-40F2-80BE-DA98C9D9C077}" presName="level3hierChild" presStyleCnt="0"/>
      <dgm:spPr/>
    </dgm:pt>
    <dgm:pt modelId="{04CBE714-E0CC-49E5-B251-BE42F32BA161}" type="pres">
      <dgm:prSet presAssocID="{0A18E4DF-B2E8-4054-AD29-DBFF43CA6F7F}" presName="conn2-1" presStyleLbl="parChTrans1D2" presStyleIdx="1" presStyleCnt="2"/>
      <dgm:spPr/>
    </dgm:pt>
    <dgm:pt modelId="{FF878E2D-2D7F-4325-A4C8-7AC5F1319E5C}" type="pres">
      <dgm:prSet presAssocID="{0A18E4DF-B2E8-4054-AD29-DBFF43CA6F7F}" presName="connTx" presStyleLbl="parChTrans1D2" presStyleIdx="1" presStyleCnt="2"/>
      <dgm:spPr/>
    </dgm:pt>
    <dgm:pt modelId="{B2964288-A907-4C3A-AD38-3613657FC4EB}" type="pres">
      <dgm:prSet presAssocID="{CE8ABA99-D79E-4B1F-834D-9F60EA804D08}" presName="root2" presStyleCnt="0"/>
      <dgm:spPr/>
    </dgm:pt>
    <dgm:pt modelId="{751DB8BB-632D-4709-89CB-ADFB69CCF210}" type="pres">
      <dgm:prSet presAssocID="{CE8ABA99-D79E-4B1F-834D-9F60EA804D08}" presName="LevelTwoTextNode" presStyleLbl="node2" presStyleIdx="1" presStyleCnt="2" custLinFactY="7135" custLinFactNeighborX="1913" custLinFactNeighborY="100000">
        <dgm:presLayoutVars>
          <dgm:chPref val="3"/>
        </dgm:presLayoutVars>
      </dgm:prSet>
      <dgm:spPr/>
    </dgm:pt>
    <dgm:pt modelId="{D1C48966-78C9-4234-AA15-3540DFA297CE}" type="pres">
      <dgm:prSet presAssocID="{CE8ABA99-D79E-4B1F-834D-9F60EA804D08}" presName="level3hierChild" presStyleCnt="0"/>
      <dgm:spPr/>
    </dgm:pt>
    <dgm:pt modelId="{F002EA53-1D74-4110-90E3-53CEEFB848D5}" type="pres">
      <dgm:prSet presAssocID="{8AE2F85F-67FF-4859-B24B-4D1E187E29FA}" presName="conn2-1" presStyleLbl="parChTrans1D3" presStyleIdx="2" presStyleCnt="3"/>
      <dgm:spPr/>
    </dgm:pt>
    <dgm:pt modelId="{1D87D49F-1611-4A4D-B471-29C59344F3A7}" type="pres">
      <dgm:prSet presAssocID="{8AE2F85F-67FF-4859-B24B-4D1E187E29FA}" presName="connTx" presStyleLbl="parChTrans1D3" presStyleIdx="2" presStyleCnt="3"/>
      <dgm:spPr/>
    </dgm:pt>
    <dgm:pt modelId="{A6C94EAB-B50C-4D4A-BA0D-6C4B61AD30DD}" type="pres">
      <dgm:prSet presAssocID="{DB049AA2-1CC6-4374-9B08-3551B2D1A9E0}" presName="root2" presStyleCnt="0"/>
      <dgm:spPr/>
    </dgm:pt>
    <dgm:pt modelId="{3A2D3CFE-AF8C-4C11-BB07-198A44D5F40F}" type="pres">
      <dgm:prSet presAssocID="{DB049AA2-1CC6-4374-9B08-3551B2D1A9E0}" presName="LevelTwoTextNode" presStyleLbl="node3" presStyleIdx="2" presStyleCnt="3" custLinFactNeighborX="-8525" custLinFactNeighborY="77498">
        <dgm:presLayoutVars>
          <dgm:chPref val="3"/>
        </dgm:presLayoutVars>
      </dgm:prSet>
      <dgm:spPr/>
    </dgm:pt>
    <dgm:pt modelId="{37A2031E-8773-4CB3-867D-8527A80D1AEB}" type="pres">
      <dgm:prSet presAssocID="{DB049AA2-1CC6-4374-9B08-3551B2D1A9E0}" presName="level3hierChild" presStyleCnt="0"/>
      <dgm:spPr/>
    </dgm:pt>
    <dgm:pt modelId="{5C94ACB6-53E7-4F88-A64F-EF3612DC45C7}" type="pres">
      <dgm:prSet presAssocID="{1077B325-8558-4C53-B1A2-01A66DD6B6BC}" presName="conn2-1" presStyleLbl="parChTrans1D4" presStyleIdx="4" presStyleCnt="6"/>
      <dgm:spPr/>
    </dgm:pt>
    <dgm:pt modelId="{8116EC3B-4E10-4B8C-8F5C-995144DAA50D}" type="pres">
      <dgm:prSet presAssocID="{1077B325-8558-4C53-B1A2-01A66DD6B6BC}" presName="connTx" presStyleLbl="parChTrans1D4" presStyleIdx="4" presStyleCnt="6"/>
      <dgm:spPr/>
    </dgm:pt>
    <dgm:pt modelId="{5F588A57-20C8-43C4-9A0C-D07B0FBCA895}" type="pres">
      <dgm:prSet presAssocID="{151D2E2A-E199-4612-8D4C-A5FA97CAC734}" presName="root2" presStyleCnt="0"/>
      <dgm:spPr/>
    </dgm:pt>
    <dgm:pt modelId="{D22942FA-D694-403E-BA72-BBAE988259E8}" type="pres">
      <dgm:prSet presAssocID="{151D2E2A-E199-4612-8D4C-A5FA97CAC734}" presName="LevelTwoTextNode" presStyleLbl="node4" presStyleIdx="4" presStyleCnt="6" custLinFactNeighborX="775" custLinFactNeighborY="37199">
        <dgm:presLayoutVars>
          <dgm:chPref val="3"/>
        </dgm:presLayoutVars>
      </dgm:prSet>
      <dgm:spPr/>
    </dgm:pt>
    <dgm:pt modelId="{B12EBAE2-C0B1-48E4-B3FF-6127FEF68D3A}" type="pres">
      <dgm:prSet presAssocID="{151D2E2A-E199-4612-8D4C-A5FA97CAC734}" presName="level3hierChild" presStyleCnt="0"/>
      <dgm:spPr/>
    </dgm:pt>
    <dgm:pt modelId="{04091A5A-00E8-4BAF-81AD-0CD6220B5555}" type="pres">
      <dgm:prSet presAssocID="{E1DCA41E-AF93-4323-997F-9408322B1863}" presName="conn2-1" presStyleLbl="parChTrans1D4" presStyleIdx="5" presStyleCnt="6"/>
      <dgm:spPr/>
    </dgm:pt>
    <dgm:pt modelId="{7D40C745-E291-462E-8CB8-CA8182E2E2E5}" type="pres">
      <dgm:prSet presAssocID="{E1DCA41E-AF93-4323-997F-9408322B1863}" presName="connTx" presStyleLbl="parChTrans1D4" presStyleIdx="5" presStyleCnt="6"/>
      <dgm:spPr/>
    </dgm:pt>
    <dgm:pt modelId="{F64F0AB3-C2DF-4C1E-B602-D0DA1F182109}" type="pres">
      <dgm:prSet presAssocID="{473D3BD6-4FD4-482A-9B09-E0DE65D4D91D}" presName="root2" presStyleCnt="0"/>
      <dgm:spPr/>
    </dgm:pt>
    <dgm:pt modelId="{77BA3BE4-DEC5-429B-956F-44630AEBEADC}" type="pres">
      <dgm:prSet presAssocID="{473D3BD6-4FD4-482A-9B09-E0DE65D4D91D}" presName="LevelTwoTextNode" presStyleLbl="node4" presStyleIdx="5" presStyleCnt="6" custLinFactNeighborX="911" custLinFactNeighborY="37592">
        <dgm:presLayoutVars>
          <dgm:chPref val="3"/>
        </dgm:presLayoutVars>
      </dgm:prSet>
      <dgm:spPr/>
    </dgm:pt>
    <dgm:pt modelId="{596C97F6-3ABF-43EF-BF53-C57E73B82E34}" type="pres">
      <dgm:prSet presAssocID="{473D3BD6-4FD4-482A-9B09-E0DE65D4D91D}" presName="level3hierChild" presStyleCnt="0"/>
      <dgm:spPr/>
    </dgm:pt>
  </dgm:ptLst>
  <dgm:cxnLst>
    <dgm:cxn modelId="{FE1DFE0C-7B3F-4BF3-A8FD-B6BBBE9E6690}" srcId="{D5AC0627-BACF-4065-8FDE-60F4BDA92952}" destId="{CE8ABA99-D79E-4B1F-834D-9F60EA804D08}" srcOrd="1" destOrd="0" parTransId="{0A18E4DF-B2E8-4054-AD29-DBFF43CA6F7F}" sibTransId="{84FFBA54-2951-453D-B5AA-C4C9E5857F27}"/>
    <dgm:cxn modelId="{4DA17516-BFAF-4635-BB76-5FC5B16281EC}" type="presOf" srcId="{1077B325-8558-4C53-B1A2-01A66DD6B6BC}" destId="{8116EC3B-4E10-4B8C-8F5C-995144DAA50D}" srcOrd="1" destOrd="0" presId="urn:microsoft.com/office/officeart/2005/8/layout/hierarchy2"/>
    <dgm:cxn modelId="{91FCC616-63D6-451B-969E-943DEBAEDFE1}" type="presOf" srcId="{442B794E-6BEA-452A-88EE-21F7D1137DD4}" destId="{1852FDFA-9AE7-42D7-BD32-28651EDDC3D2}" srcOrd="1" destOrd="0" presId="urn:microsoft.com/office/officeart/2005/8/layout/hierarchy2"/>
    <dgm:cxn modelId="{E5656C18-B365-4660-8FF2-1839C1419524}" srcId="{DB049AA2-1CC6-4374-9B08-3551B2D1A9E0}" destId="{473D3BD6-4FD4-482A-9B09-E0DE65D4D91D}" srcOrd="1" destOrd="0" parTransId="{E1DCA41E-AF93-4323-997F-9408322B1863}" sibTransId="{B666AA49-B6EE-42C5-B452-3E12109BE085}"/>
    <dgm:cxn modelId="{7D3F3619-33B9-4E6F-89EA-8DF220731412}" type="presOf" srcId="{CE8ABA99-D79E-4B1F-834D-9F60EA804D08}" destId="{751DB8BB-632D-4709-89CB-ADFB69CCF210}" srcOrd="0" destOrd="0" presId="urn:microsoft.com/office/officeart/2005/8/layout/hierarchy2"/>
    <dgm:cxn modelId="{2A16C619-18D5-415D-8CF3-14C80DF951A5}" srcId="{4AC2BC81-831A-46CF-BA1B-DFD6BD2EA90F}" destId="{63160BCC-A4C3-4B61-96CD-A01001959DAE}" srcOrd="0" destOrd="0" parTransId="{D5D3E1E3-45F2-47DF-9D3D-8EA7D966EF32}" sibTransId="{9999E8BB-1C61-4558-8770-9A576669C340}"/>
    <dgm:cxn modelId="{EDC7F42C-BF17-463D-A41F-F410D6B58928}" type="presOf" srcId="{E1DCA41E-AF93-4323-997F-9408322B1863}" destId="{7D40C745-E291-462E-8CB8-CA8182E2E2E5}" srcOrd="1" destOrd="0" presId="urn:microsoft.com/office/officeart/2005/8/layout/hierarchy2"/>
    <dgm:cxn modelId="{90412630-97C1-4B75-9121-B7C003059A74}" type="presOf" srcId="{3A22D8AC-8B57-4B4A-9A0C-50C35225FA78}" destId="{48E82A97-ABC5-4A46-B8AF-1D3B53F25E36}" srcOrd="0" destOrd="0" presId="urn:microsoft.com/office/officeart/2005/8/layout/hierarchy2"/>
    <dgm:cxn modelId="{DC4CDE33-839B-4A21-9323-842ADDE8CD2C}" type="presOf" srcId="{5DF9848E-8B6A-4EF1-8962-BA089297C8B1}" destId="{FB63E0EE-D7DE-4748-9847-1CFDFE332B3D}" srcOrd="1" destOrd="0" presId="urn:microsoft.com/office/officeart/2005/8/layout/hierarchy2"/>
    <dgm:cxn modelId="{267C5436-8816-4F47-A891-2CD2CF5BA284}" type="presOf" srcId="{EF648534-A541-40F2-80BE-DA98C9D9C077}" destId="{C9FBA4CA-0BE5-4CD4-9403-48CA716D2795}" srcOrd="0" destOrd="0" presId="urn:microsoft.com/office/officeart/2005/8/layout/hierarchy2"/>
    <dgm:cxn modelId="{E79FEA3C-A371-4173-9EFC-5ED4EC2A0A06}" type="presOf" srcId="{442B794E-6BEA-452A-88EE-21F7D1137DD4}" destId="{5B718248-679A-42D3-953A-514553C187F6}" srcOrd="0" destOrd="0" presId="urn:microsoft.com/office/officeart/2005/8/layout/hierarchy2"/>
    <dgm:cxn modelId="{C4BADD5C-86C1-4958-9988-42EB0591AC92}" type="presOf" srcId="{FB411DBD-CB73-485A-BBCE-276864D30E17}" destId="{B7800D95-05C0-412F-9A6B-962B6A812DCF}" srcOrd="0" destOrd="0" presId="urn:microsoft.com/office/officeart/2005/8/layout/hierarchy2"/>
    <dgm:cxn modelId="{51DBA15D-0D1F-4623-8340-81DF3A682D27}" type="presOf" srcId="{D5D3E1E3-45F2-47DF-9D3D-8EA7D966EF32}" destId="{DD6FC3EE-45FD-41B3-BAF8-74909CE1D8C3}" srcOrd="0" destOrd="0" presId="urn:microsoft.com/office/officeart/2005/8/layout/hierarchy2"/>
    <dgm:cxn modelId="{DA20AD45-0CD9-4FF7-8CDC-8035F8F3B01B}" type="presOf" srcId="{0A18E4DF-B2E8-4054-AD29-DBFF43CA6F7F}" destId="{04CBE714-E0CC-49E5-B251-BE42F32BA161}" srcOrd="0" destOrd="0" presId="urn:microsoft.com/office/officeart/2005/8/layout/hierarchy2"/>
    <dgm:cxn modelId="{8A4FB567-7683-4745-940B-45EA481FA77A}" type="presOf" srcId="{8AE2F85F-67FF-4859-B24B-4D1E187E29FA}" destId="{1D87D49F-1611-4A4D-B471-29C59344F3A7}" srcOrd="1" destOrd="0" presId="urn:microsoft.com/office/officeart/2005/8/layout/hierarchy2"/>
    <dgm:cxn modelId="{7A4A5068-66DB-4389-8778-76D068837CF0}" type="presOf" srcId="{8AE2F85F-67FF-4859-B24B-4D1E187E29FA}" destId="{F002EA53-1D74-4110-90E3-53CEEFB848D5}" srcOrd="0" destOrd="0" presId="urn:microsoft.com/office/officeart/2005/8/layout/hierarchy2"/>
    <dgm:cxn modelId="{18125248-8D0D-4AA8-9B50-59345231002D}" srcId="{FB411DBD-CB73-485A-BBCE-276864D30E17}" destId="{D5AC0627-BACF-4065-8FDE-60F4BDA92952}" srcOrd="0" destOrd="0" parTransId="{4F9DA1BB-F218-4EB3-8AB1-9F2C21F6CEEC}" sibTransId="{01CC0DB5-2B29-4C92-AAE3-76CD681604ED}"/>
    <dgm:cxn modelId="{98D67568-95F4-4559-B82E-2790445FFFB2}" srcId="{CE8ABA99-D79E-4B1F-834D-9F60EA804D08}" destId="{DB049AA2-1CC6-4374-9B08-3551B2D1A9E0}" srcOrd="0" destOrd="0" parTransId="{8AE2F85F-67FF-4859-B24B-4D1E187E29FA}" sibTransId="{F0A9656A-92D9-4490-B0AB-A5529DEFA561}"/>
    <dgm:cxn modelId="{C5B19269-CC6F-4D78-8FBE-3DCC9F51A0D7}" srcId="{DB049AA2-1CC6-4374-9B08-3551B2D1A9E0}" destId="{151D2E2A-E199-4612-8D4C-A5FA97CAC734}" srcOrd="0" destOrd="0" parTransId="{1077B325-8558-4C53-B1A2-01A66DD6B6BC}" sibTransId="{104F533C-A4ED-49BE-9098-6B671183B8A2}"/>
    <dgm:cxn modelId="{77C3E24E-75D0-484F-90A5-DFA5E0D139D2}" type="presOf" srcId="{D5D3E1E3-45F2-47DF-9D3D-8EA7D966EF32}" destId="{0E10F936-EA74-4AF8-8807-D8624AE06C63}" srcOrd="1" destOrd="0" presId="urn:microsoft.com/office/officeart/2005/8/layout/hierarchy2"/>
    <dgm:cxn modelId="{D571CD4F-40FC-4CB0-B345-8A0250E9415A}" type="presOf" srcId="{9C26B22F-E05D-4748-8B52-7F1356A72245}" destId="{424906CA-7E10-4719-990B-9E2865715A02}" srcOrd="1" destOrd="0" presId="urn:microsoft.com/office/officeart/2005/8/layout/hierarchy2"/>
    <dgm:cxn modelId="{356BEB71-2815-4F0C-BE10-CEFBDB009452}" type="presOf" srcId="{473D3BD6-4FD4-482A-9B09-E0DE65D4D91D}" destId="{77BA3BE4-DEC5-429B-956F-44630AEBEADC}" srcOrd="0" destOrd="0" presId="urn:microsoft.com/office/officeart/2005/8/layout/hierarchy2"/>
    <dgm:cxn modelId="{1E12B974-5571-4BF8-B14E-671B04AFF4C3}" type="presOf" srcId="{63160BCC-A4C3-4B61-96CD-A01001959DAE}" destId="{CECE53E9-CD00-448C-BBA8-5B53CB7A5007}" srcOrd="0" destOrd="0" presId="urn:microsoft.com/office/officeart/2005/8/layout/hierarchy2"/>
    <dgm:cxn modelId="{E0579575-DE32-409A-9828-45B8FD578597}" srcId="{74F9EBAF-2BB1-4E4F-8CEE-874CCDF1BD3B}" destId="{F8A35BA9-3078-4FD4-906D-A021024EE9F7}" srcOrd="2" destOrd="0" parTransId="{3A22D8AC-8B57-4B4A-9A0C-50C35225FA78}" sibTransId="{12907958-2C11-4E1C-A952-172CC5870CE2}"/>
    <dgm:cxn modelId="{9A10BC81-7672-48CE-A91E-1C8859190930}" srcId="{4AC2BC81-831A-46CF-BA1B-DFD6BD2EA90F}" destId="{74F9EBAF-2BB1-4E4F-8CEE-874CCDF1BD3B}" srcOrd="1" destOrd="0" parTransId="{2126F197-1CA1-47D5-83F9-3B31A82C8CE8}" sibTransId="{6968CBE9-3232-4104-AD18-1ABC3CC4740D}"/>
    <dgm:cxn modelId="{AA194187-FCC7-4D2C-ABE0-39C85E715CBD}" type="presOf" srcId="{151D2E2A-E199-4612-8D4C-A5FA97CAC734}" destId="{D22942FA-D694-403E-BA72-BBAE988259E8}" srcOrd="0" destOrd="0" presId="urn:microsoft.com/office/officeart/2005/8/layout/hierarchy2"/>
    <dgm:cxn modelId="{225B0E8A-0F53-40F5-BCF6-7355B7833067}" srcId="{74F9EBAF-2BB1-4E4F-8CEE-874CCDF1BD3B}" destId="{13932F2A-23DF-4453-AC0C-3D81B16374A9}" srcOrd="0" destOrd="0" parTransId="{9C26B22F-E05D-4748-8B52-7F1356A72245}" sibTransId="{7476177F-9B04-44AD-9595-A64AFCA59945}"/>
    <dgm:cxn modelId="{998B6190-A7CD-445A-9A21-D148C25ABC8E}" type="presOf" srcId="{E146DE3D-2979-4E3F-BE79-823FC3158F65}" destId="{D1C2477B-168C-4086-88EF-094F84A764A1}" srcOrd="0" destOrd="0" presId="urn:microsoft.com/office/officeart/2005/8/layout/hierarchy2"/>
    <dgm:cxn modelId="{35058DA1-9370-4039-9C07-CD5D573A210D}" type="presOf" srcId="{D5AC0627-BACF-4065-8FDE-60F4BDA92952}" destId="{D9720FFA-AD51-46DA-B1E2-677003E8E0A0}" srcOrd="0" destOrd="0" presId="urn:microsoft.com/office/officeart/2005/8/layout/hierarchy2"/>
    <dgm:cxn modelId="{AFA113A8-7576-42E3-A73D-F125ECF8F651}" type="presOf" srcId="{2126F197-1CA1-47D5-83F9-3B31A82C8CE8}" destId="{3B981533-C1AF-4B0F-90FD-2D1FF158F026}" srcOrd="0" destOrd="0" presId="urn:microsoft.com/office/officeart/2005/8/layout/hierarchy2"/>
    <dgm:cxn modelId="{5A7D59A8-516E-4132-B5A9-92890DFE2551}" type="presOf" srcId="{DB049AA2-1CC6-4374-9B08-3551B2D1A9E0}" destId="{3A2D3CFE-AF8C-4C11-BB07-198A44D5F40F}" srcOrd="0" destOrd="0" presId="urn:microsoft.com/office/officeart/2005/8/layout/hierarchy2"/>
    <dgm:cxn modelId="{622A52B3-BE7A-46BB-802B-934A9114250D}" srcId="{74F9EBAF-2BB1-4E4F-8CEE-874CCDF1BD3B}" destId="{EF648534-A541-40F2-80BE-DA98C9D9C077}" srcOrd="3" destOrd="0" parTransId="{442B794E-6BEA-452A-88EE-21F7D1137DD4}" sibTransId="{C1EEDD22-BA92-4549-A6CF-5B9B0DE05B9C}"/>
    <dgm:cxn modelId="{8A487DB8-C390-4B87-B117-B20420F2F40A}" type="presOf" srcId="{E146DE3D-2979-4E3F-BE79-823FC3158F65}" destId="{23CE6327-3468-4120-9CAA-567268EAAC17}" srcOrd="1" destOrd="0" presId="urn:microsoft.com/office/officeart/2005/8/layout/hierarchy2"/>
    <dgm:cxn modelId="{AC5806C5-7086-48A7-9E65-7B0B3754EC2C}" srcId="{D5AC0627-BACF-4065-8FDE-60F4BDA92952}" destId="{4AC2BC81-831A-46CF-BA1B-DFD6BD2EA90F}" srcOrd="0" destOrd="0" parTransId="{E146DE3D-2979-4E3F-BE79-823FC3158F65}" sibTransId="{0BCDC926-EA2D-42CD-A6F7-007D815DE20D}"/>
    <dgm:cxn modelId="{743ADEC5-2328-4629-B018-4F6365DF615F}" type="presOf" srcId="{4AC2BC81-831A-46CF-BA1B-DFD6BD2EA90F}" destId="{CCA07935-18BE-4052-9A04-8179D3A8210B}" srcOrd="0" destOrd="0" presId="urn:microsoft.com/office/officeart/2005/8/layout/hierarchy2"/>
    <dgm:cxn modelId="{04F99AC6-D858-4DA3-91C1-C303ADE126DA}" type="presOf" srcId="{9C26B22F-E05D-4748-8B52-7F1356A72245}" destId="{2F9DFCE0-EF5C-4D88-98A8-81E74E2B4DBB}" srcOrd="0" destOrd="0" presId="urn:microsoft.com/office/officeart/2005/8/layout/hierarchy2"/>
    <dgm:cxn modelId="{E8C155C8-71A7-46AC-9895-20E437BA6855}" type="presOf" srcId="{3A22D8AC-8B57-4B4A-9A0C-50C35225FA78}" destId="{3B937061-6859-49F5-9D9A-FADC285820D9}" srcOrd="1" destOrd="0" presId="urn:microsoft.com/office/officeart/2005/8/layout/hierarchy2"/>
    <dgm:cxn modelId="{FADCDBCC-4BC9-43DB-BAC2-572493D71855}" type="presOf" srcId="{2126F197-1CA1-47D5-83F9-3B31A82C8CE8}" destId="{BA9D0FFB-568F-4AD7-B32D-0AD7DA7F43D4}" srcOrd="1" destOrd="0" presId="urn:microsoft.com/office/officeart/2005/8/layout/hierarchy2"/>
    <dgm:cxn modelId="{DABC27D9-BBA6-4B54-B79D-104497F1262B}" type="presOf" srcId="{0A18E4DF-B2E8-4054-AD29-DBFF43CA6F7F}" destId="{FF878E2D-2D7F-4325-A4C8-7AC5F1319E5C}" srcOrd="1" destOrd="0" presId="urn:microsoft.com/office/officeart/2005/8/layout/hierarchy2"/>
    <dgm:cxn modelId="{F02173E1-F273-4F6D-BA81-FBEBB0EAC221}" srcId="{74F9EBAF-2BB1-4E4F-8CEE-874CCDF1BD3B}" destId="{9E924C1D-4539-400A-9F01-B0FEE4E1610E}" srcOrd="1" destOrd="0" parTransId="{5DF9848E-8B6A-4EF1-8962-BA089297C8B1}" sibTransId="{40D1DECE-5CA1-4832-AEAA-4194983A81BF}"/>
    <dgm:cxn modelId="{8AE53AE4-3A4A-493F-BFA0-5EF66CDB16D8}" type="presOf" srcId="{74F9EBAF-2BB1-4E4F-8CEE-874CCDF1BD3B}" destId="{A0BA0670-1F01-4BCF-AED2-A365F8098F24}" srcOrd="0" destOrd="0" presId="urn:microsoft.com/office/officeart/2005/8/layout/hierarchy2"/>
    <dgm:cxn modelId="{4C3460E4-DFC0-4B1D-BEC5-940718C3C7C8}" type="presOf" srcId="{13932F2A-23DF-4453-AC0C-3D81B16374A9}" destId="{DA102D62-62D5-41DA-84CB-090B40E3A22D}" srcOrd="0" destOrd="0" presId="urn:microsoft.com/office/officeart/2005/8/layout/hierarchy2"/>
    <dgm:cxn modelId="{A451B5E8-4663-4F7B-AADD-403D1E6291A6}" type="presOf" srcId="{1077B325-8558-4C53-B1A2-01A66DD6B6BC}" destId="{5C94ACB6-53E7-4F88-A64F-EF3612DC45C7}" srcOrd="0" destOrd="0" presId="urn:microsoft.com/office/officeart/2005/8/layout/hierarchy2"/>
    <dgm:cxn modelId="{FF7AF5EB-BEC0-4350-B3AF-53F8508B41B2}" type="presOf" srcId="{9E924C1D-4539-400A-9F01-B0FEE4E1610E}" destId="{84E6CD35-C6D9-4413-8C29-50131BCDA9C7}" srcOrd="0" destOrd="0" presId="urn:microsoft.com/office/officeart/2005/8/layout/hierarchy2"/>
    <dgm:cxn modelId="{63AD4AEE-1ABB-4067-BC79-43AB46A32B4F}" type="presOf" srcId="{5DF9848E-8B6A-4EF1-8962-BA089297C8B1}" destId="{8832DCD9-803F-4F26-B2B1-4959106EE44C}" srcOrd="0" destOrd="0" presId="urn:microsoft.com/office/officeart/2005/8/layout/hierarchy2"/>
    <dgm:cxn modelId="{7CC059F0-D955-417B-BFF2-769C323B6B11}" type="presOf" srcId="{F8A35BA9-3078-4FD4-906D-A021024EE9F7}" destId="{BB58854B-9477-43CD-BE56-A369735E1504}" srcOrd="0" destOrd="0" presId="urn:microsoft.com/office/officeart/2005/8/layout/hierarchy2"/>
    <dgm:cxn modelId="{521C71F4-F0F6-4B8F-BC24-4508F1B1DEBA}" type="presOf" srcId="{E1DCA41E-AF93-4323-997F-9408322B1863}" destId="{04091A5A-00E8-4BAF-81AD-0CD6220B5555}" srcOrd="0" destOrd="0" presId="urn:microsoft.com/office/officeart/2005/8/layout/hierarchy2"/>
    <dgm:cxn modelId="{E1FC4E56-48F7-4A57-AC03-DBB16F4E7270}" type="presParOf" srcId="{B7800D95-05C0-412F-9A6B-962B6A812DCF}" destId="{813CBB49-D4C8-48FD-B717-8DA1F8CABDF1}" srcOrd="0" destOrd="0" presId="urn:microsoft.com/office/officeart/2005/8/layout/hierarchy2"/>
    <dgm:cxn modelId="{1D510B2D-8AA8-42E6-B555-674C383FA290}" type="presParOf" srcId="{813CBB49-D4C8-48FD-B717-8DA1F8CABDF1}" destId="{D9720FFA-AD51-46DA-B1E2-677003E8E0A0}" srcOrd="0" destOrd="0" presId="urn:microsoft.com/office/officeart/2005/8/layout/hierarchy2"/>
    <dgm:cxn modelId="{85F23559-E62D-4DBC-A272-A64C16CBA2B3}" type="presParOf" srcId="{813CBB49-D4C8-48FD-B717-8DA1F8CABDF1}" destId="{DF1188C7-D961-4C4C-9C47-2E018730A1AB}" srcOrd="1" destOrd="0" presId="urn:microsoft.com/office/officeart/2005/8/layout/hierarchy2"/>
    <dgm:cxn modelId="{F5141798-F18A-4BEE-9E30-417DB093CF0F}" type="presParOf" srcId="{DF1188C7-D961-4C4C-9C47-2E018730A1AB}" destId="{D1C2477B-168C-4086-88EF-094F84A764A1}" srcOrd="0" destOrd="0" presId="urn:microsoft.com/office/officeart/2005/8/layout/hierarchy2"/>
    <dgm:cxn modelId="{6B1D28AC-8902-4F39-8116-4C02D650F8FE}" type="presParOf" srcId="{D1C2477B-168C-4086-88EF-094F84A764A1}" destId="{23CE6327-3468-4120-9CAA-567268EAAC17}" srcOrd="0" destOrd="0" presId="urn:microsoft.com/office/officeart/2005/8/layout/hierarchy2"/>
    <dgm:cxn modelId="{10F84218-3948-420E-A7D1-B124E5E102CA}" type="presParOf" srcId="{DF1188C7-D961-4C4C-9C47-2E018730A1AB}" destId="{D4A744E5-B2CC-44D6-A0D5-8DFDAB97D4FB}" srcOrd="1" destOrd="0" presId="urn:microsoft.com/office/officeart/2005/8/layout/hierarchy2"/>
    <dgm:cxn modelId="{257D4398-6E44-41F1-96DC-3C004F2F8E0D}" type="presParOf" srcId="{D4A744E5-B2CC-44D6-A0D5-8DFDAB97D4FB}" destId="{CCA07935-18BE-4052-9A04-8179D3A8210B}" srcOrd="0" destOrd="0" presId="urn:microsoft.com/office/officeart/2005/8/layout/hierarchy2"/>
    <dgm:cxn modelId="{FA82E8CD-D456-46E8-86BC-F46A5AE5E271}" type="presParOf" srcId="{D4A744E5-B2CC-44D6-A0D5-8DFDAB97D4FB}" destId="{57740B30-41C2-4AD8-994F-4750912B6C94}" srcOrd="1" destOrd="0" presId="urn:microsoft.com/office/officeart/2005/8/layout/hierarchy2"/>
    <dgm:cxn modelId="{EC4C43AD-1E04-4093-917B-5D191183DA4F}" type="presParOf" srcId="{57740B30-41C2-4AD8-994F-4750912B6C94}" destId="{DD6FC3EE-45FD-41B3-BAF8-74909CE1D8C3}" srcOrd="0" destOrd="0" presId="urn:microsoft.com/office/officeart/2005/8/layout/hierarchy2"/>
    <dgm:cxn modelId="{A1C90BC6-F55C-4F0D-ACAC-82F8B07DDAA3}" type="presParOf" srcId="{DD6FC3EE-45FD-41B3-BAF8-74909CE1D8C3}" destId="{0E10F936-EA74-4AF8-8807-D8624AE06C63}" srcOrd="0" destOrd="0" presId="urn:microsoft.com/office/officeart/2005/8/layout/hierarchy2"/>
    <dgm:cxn modelId="{922381B9-927C-4175-ADDE-15B7A5CF5A4C}" type="presParOf" srcId="{57740B30-41C2-4AD8-994F-4750912B6C94}" destId="{D91698E2-2AF5-4AF5-B7A6-5BB05AF43917}" srcOrd="1" destOrd="0" presId="urn:microsoft.com/office/officeart/2005/8/layout/hierarchy2"/>
    <dgm:cxn modelId="{872BCCCA-268A-47A0-8108-7234EC853462}" type="presParOf" srcId="{D91698E2-2AF5-4AF5-B7A6-5BB05AF43917}" destId="{CECE53E9-CD00-448C-BBA8-5B53CB7A5007}" srcOrd="0" destOrd="0" presId="urn:microsoft.com/office/officeart/2005/8/layout/hierarchy2"/>
    <dgm:cxn modelId="{3C8F6A8C-F681-4061-9611-A068FD0C1865}" type="presParOf" srcId="{D91698E2-2AF5-4AF5-B7A6-5BB05AF43917}" destId="{3D3CB3C4-3F67-48FC-BEF2-94C02D66ECF3}" srcOrd="1" destOrd="0" presId="urn:microsoft.com/office/officeart/2005/8/layout/hierarchy2"/>
    <dgm:cxn modelId="{E359E64B-2F33-4F90-8DB6-2A0683DBDBBB}" type="presParOf" srcId="{57740B30-41C2-4AD8-994F-4750912B6C94}" destId="{3B981533-C1AF-4B0F-90FD-2D1FF158F026}" srcOrd="2" destOrd="0" presId="urn:microsoft.com/office/officeart/2005/8/layout/hierarchy2"/>
    <dgm:cxn modelId="{0FAEBCB8-272C-4B0D-A4BD-53781F145687}" type="presParOf" srcId="{3B981533-C1AF-4B0F-90FD-2D1FF158F026}" destId="{BA9D0FFB-568F-4AD7-B32D-0AD7DA7F43D4}" srcOrd="0" destOrd="0" presId="urn:microsoft.com/office/officeart/2005/8/layout/hierarchy2"/>
    <dgm:cxn modelId="{4EF81778-2682-49D4-B716-C7619FD434CF}" type="presParOf" srcId="{57740B30-41C2-4AD8-994F-4750912B6C94}" destId="{C9E1E185-CF39-4963-A9CF-776827CA5120}" srcOrd="3" destOrd="0" presId="urn:microsoft.com/office/officeart/2005/8/layout/hierarchy2"/>
    <dgm:cxn modelId="{E4CB90F8-1DE6-4F55-95C2-7D6A4DF35BE2}" type="presParOf" srcId="{C9E1E185-CF39-4963-A9CF-776827CA5120}" destId="{A0BA0670-1F01-4BCF-AED2-A365F8098F24}" srcOrd="0" destOrd="0" presId="urn:microsoft.com/office/officeart/2005/8/layout/hierarchy2"/>
    <dgm:cxn modelId="{B942EB85-7380-47F1-8427-AE9320FBA092}" type="presParOf" srcId="{C9E1E185-CF39-4963-A9CF-776827CA5120}" destId="{0DA8FADD-C320-4F9F-B709-7A1C4158167C}" srcOrd="1" destOrd="0" presId="urn:microsoft.com/office/officeart/2005/8/layout/hierarchy2"/>
    <dgm:cxn modelId="{77DD5E23-34A7-4DC7-9217-D49E760056F8}" type="presParOf" srcId="{0DA8FADD-C320-4F9F-B709-7A1C4158167C}" destId="{2F9DFCE0-EF5C-4D88-98A8-81E74E2B4DBB}" srcOrd="0" destOrd="0" presId="urn:microsoft.com/office/officeart/2005/8/layout/hierarchy2"/>
    <dgm:cxn modelId="{E0B5D20F-78EA-4308-9F33-85B5290812D1}" type="presParOf" srcId="{2F9DFCE0-EF5C-4D88-98A8-81E74E2B4DBB}" destId="{424906CA-7E10-4719-990B-9E2865715A02}" srcOrd="0" destOrd="0" presId="urn:microsoft.com/office/officeart/2005/8/layout/hierarchy2"/>
    <dgm:cxn modelId="{A37905B8-90D5-43D2-9B61-D47F19773CA4}" type="presParOf" srcId="{0DA8FADD-C320-4F9F-B709-7A1C4158167C}" destId="{D7764697-A812-4E9B-A29E-D668A696E0B4}" srcOrd="1" destOrd="0" presId="urn:microsoft.com/office/officeart/2005/8/layout/hierarchy2"/>
    <dgm:cxn modelId="{9E76C7C7-DFA0-4FE4-A60B-97A32855575F}" type="presParOf" srcId="{D7764697-A812-4E9B-A29E-D668A696E0B4}" destId="{DA102D62-62D5-41DA-84CB-090B40E3A22D}" srcOrd="0" destOrd="0" presId="urn:microsoft.com/office/officeart/2005/8/layout/hierarchy2"/>
    <dgm:cxn modelId="{BC9AAE90-9C36-403C-B94E-6D7041104CAA}" type="presParOf" srcId="{D7764697-A812-4E9B-A29E-D668A696E0B4}" destId="{15DA8536-704C-4762-804A-03D134B31632}" srcOrd="1" destOrd="0" presId="urn:microsoft.com/office/officeart/2005/8/layout/hierarchy2"/>
    <dgm:cxn modelId="{13A811A6-E73D-4826-81AF-D54F23D0618B}" type="presParOf" srcId="{0DA8FADD-C320-4F9F-B709-7A1C4158167C}" destId="{8832DCD9-803F-4F26-B2B1-4959106EE44C}" srcOrd="2" destOrd="0" presId="urn:microsoft.com/office/officeart/2005/8/layout/hierarchy2"/>
    <dgm:cxn modelId="{08ED2DF4-C762-4CC5-A95E-5A67875ADBFD}" type="presParOf" srcId="{8832DCD9-803F-4F26-B2B1-4959106EE44C}" destId="{FB63E0EE-D7DE-4748-9847-1CFDFE332B3D}" srcOrd="0" destOrd="0" presId="urn:microsoft.com/office/officeart/2005/8/layout/hierarchy2"/>
    <dgm:cxn modelId="{94C2B39E-24DC-4911-8D7B-04444550643C}" type="presParOf" srcId="{0DA8FADD-C320-4F9F-B709-7A1C4158167C}" destId="{944787AA-8435-4817-9EC7-147D7519B950}" srcOrd="3" destOrd="0" presId="urn:microsoft.com/office/officeart/2005/8/layout/hierarchy2"/>
    <dgm:cxn modelId="{6FB6BB86-35AA-46D4-988A-FECC99A0CB3B}" type="presParOf" srcId="{944787AA-8435-4817-9EC7-147D7519B950}" destId="{84E6CD35-C6D9-4413-8C29-50131BCDA9C7}" srcOrd="0" destOrd="0" presId="urn:microsoft.com/office/officeart/2005/8/layout/hierarchy2"/>
    <dgm:cxn modelId="{AF27C10B-7AD3-4102-AC83-1D3AA65151A0}" type="presParOf" srcId="{944787AA-8435-4817-9EC7-147D7519B950}" destId="{C9ED74DC-9642-4C50-82DA-448EFF6EBA7E}" srcOrd="1" destOrd="0" presId="urn:microsoft.com/office/officeart/2005/8/layout/hierarchy2"/>
    <dgm:cxn modelId="{BDE704CF-F9A0-4A7B-90A7-36770A20A2F8}" type="presParOf" srcId="{0DA8FADD-C320-4F9F-B709-7A1C4158167C}" destId="{48E82A97-ABC5-4A46-B8AF-1D3B53F25E36}" srcOrd="4" destOrd="0" presId="urn:microsoft.com/office/officeart/2005/8/layout/hierarchy2"/>
    <dgm:cxn modelId="{22490C06-6552-4B05-8B1F-0AAA79B9C1EC}" type="presParOf" srcId="{48E82A97-ABC5-4A46-B8AF-1D3B53F25E36}" destId="{3B937061-6859-49F5-9D9A-FADC285820D9}" srcOrd="0" destOrd="0" presId="urn:microsoft.com/office/officeart/2005/8/layout/hierarchy2"/>
    <dgm:cxn modelId="{CD084307-4508-4582-A51C-2E95799A5986}" type="presParOf" srcId="{0DA8FADD-C320-4F9F-B709-7A1C4158167C}" destId="{D29299A7-08FE-4BEB-B7BC-9ECFEA90AE40}" srcOrd="5" destOrd="0" presId="urn:microsoft.com/office/officeart/2005/8/layout/hierarchy2"/>
    <dgm:cxn modelId="{F1CF9C48-E0F1-439E-8DA7-CF4EDBBEBDC4}" type="presParOf" srcId="{D29299A7-08FE-4BEB-B7BC-9ECFEA90AE40}" destId="{BB58854B-9477-43CD-BE56-A369735E1504}" srcOrd="0" destOrd="0" presId="urn:microsoft.com/office/officeart/2005/8/layout/hierarchy2"/>
    <dgm:cxn modelId="{8186BDFA-F1C6-4B12-9594-D9D74070711E}" type="presParOf" srcId="{D29299A7-08FE-4BEB-B7BC-9ECFEA90AE40}" destId="{41CFBC7A-1A67-4ECF-B495-C4715DCABA61}" srcOrd="1" destOrd="0" presId="urn:microsoft.com/office/officeart/2005/8/layout/hierarchy2"/>
    <dgm:cxn modelId="{CCAD775A-092D-4729-8CCB-8795D4BD5DA4}" type="presParOf" srcId="{0DA8FADD-C320-4F9F-B709-7A1C4158167C}" destId="{5B718248-679A-42D3-953A-514553C187F6}" srcOrd="6" destOrd="0" presId="urn:microsoft.com/office/officeart/2005/8/layout/hierarchy2"/>
    <dgm:cxn modelId="{A13935ED-0A9B-4336-98D8-E59FFA605495}" type="presParOf" srcId="{5B718248-679A-42D3-953A-514553C187F6}" destId="{1852FDFA-9AE7-42D7-BD32-28651EDDC3D2}" srcOrd="0" destOrd="0" presId="urn:microsoft.com/office/officeart/2005/8/layout/hierarchy2"/>
    <dgm:cxn modelId="{A57B8747-D345-4763-B79C-C7B70F0CA796}" type="presParOf" srcId="{0DA8FADD-C320-4F9F-B709-7A1C4158167C}" destId="{99A7F16D-9458-481F-8A30-59EE55E4E5F3}" srcOrd="7" destOrd="0" presId="urn:microsoft.com/office/officeart/2005/8/layout/hierarchy2"/>
    <dgm:cxn modelId="{7D70AC55-6CE6-4892-B069-7EC5F5A9E30C}" type="presParOf" srcId="{99A7F16D-9458-481F-8A30-59EE55E4E5F3}" destId="{C9FBA4CA-0BE5-4CD4-9403-48CA716D2795}" srcOrd="0" destOrd="0" presId="urn:microsoft.com/office/officeart/2005/8/layout/hierarchy2"/>
    <dgm:cxn modelId="{22B29247-5ACE-4AA5-A974-939DE1D5702C}" type="presParOf" srcId="{99A7F16D-9458-481F-8A30-59EE55E4E5F3}" destId="{EA2E2271-1D07-4C4B-A047-AF6D9C9656E9}" srcOrd="1" destOrd="0" presId="urn:microsoft.com/office/officeart/2005/8/layout/hierarchy2"/>
    <dgm:cxn modelId="{74F40622-9555-483A-889B-25A4E7B4F96F}" type="presParOf" srcId="{DF1188C7-D961-4C4C-9C47-2E018730A1AB}" destId="{04CBE714-E0CC-49E5-B251-BE42F32BA161}" srcOrd="2" destOrd="0" presId="urn:microsoft.com/office/officeart/2005/8/layout/hierarchy2"/>
    <dgm:cxn modelId="{3FDFD63B-0D3D-429F-B5E0-EC12527E30E4}" type="presParOf" srcId="{04CBE714-E0CC-49E5-B251-BE42F32BA161}" destId="{FF878E2D-2D7F-4325-A4C8-7AC5F1319E5C}" srcOrd="0" destOrd="0" presId="urn:microsoft.com/office/officeart/2005/8/layout/hierarchy2"/>
    <dgm:cxn modelId="{BFF112D6-27AE-4ADE-A5E2-AFD091FD2B79}" type="presParOf" srcId="{DF1188C7-D961-4C4C-9C47-2E018730A1AB}" destId="{B2964288-A907-4C3A-AD38-3613657FC4EB}" srcOrd="3" destOrd="0" presId="urn:microsoft.com/office/officeart/2005/8/layout/hierarchy2"/>
    <dgm:cxn modelId="{D476E7B0-5AB2-4853-A56F-5C064E057C24}" type="presParOf" srcId="{B2964288-A907-4C3A-AD38-3613657FC4EB}" destId="{751DB8BB-632D-4709-89CB-ADFB69CCF210}" srcOrd="0" destOrd="0" presId="urn:microsoft.com/office/officeart/2005/8/layout/hierarchy2"/>
    <dgm:cxn modelId="{BD88EA40-79AA-4E9C-B77C-A0401D577DF7}" type="presParOf" srcId="{B2964288-A907-4C3A-AD38-3613657FC4EB}" destId="{D1C48966-78C9-4234-AA15-3540DFA297CE}" srcOrd="1" destOrd="0" presId="urn:microsoft.com/office/officeart/2005/8/layout/hierarchy2"/>
    <dgm:cxn modelId="{CA065258-00E2-4FA1-9502-47B3E50060E7}" type="presParOf" srcId="{D1C48966-78C9-4234-AA15-3540DFA297CE}" destId="{F002EA53-1D74-4110-90E3-53CEEFB848D5}" srcOrd="0" destOrd="0" presId="urn:microsoft.com/office/officeart/2005/8/layout/hierarchy2"/>
    <dgm:cxn modelId="{60D5D2FB-F488-4632-B84C-29AF822F7B8A}" type="presParOf" srcId="{F002EA53-1D74-4110-90E3-53CEEFB848D5}" destId="{1D87D49F-1611-4A4D-B471-29C59344F3A7}" srcOrd="0" destOrd="0" presId="urn:microsoft.com/office/officeart/2005/8/layout/hierarchy2"/>
    <dgm:cxn modelId="{C83A1F83-094D-4822-BFCA-EE2DA0C54567}" type="presParOf" srcId="{D1C48966-78C9-4234-AA15-3540DFA297CE}" destId="{A6C94EAB-B50C-4D4A-BA0D-6C4B61AD30DD}" srcOrd="1" destOrd="0" presId="urn:microsoft.com/office/officeart/2005/8/layout/hierarchy2"/>
    <dgm:cxn modelId="{3F6F5A2F-41A4-4680-81C2-65EF7E7AA285}" type="presParOf" srcId="{A6C94EAB-B50C-4D4A-BA0D-6C4B61AD30DD}" destId="{3A2D3CFE-AF8C-4C11-BB07-198A44D5F40F}" srcOrd="0" destOrd="0" presId="urn:microsoft.com/office/officeart/2005/8/layout/hierarchy2"/>
    <dgm:cxn modelId="{9FFB16B3-4D10-4335-8876-443A3A56EDE3}" type="presParOf" srcId="{A6C94EAB-B50C-4D4A-BA0D-6C4B61AD30DD}" destId="{37A2031E-8773-4CB3-867D-8527A80D1AEB}" srcOrd="1" destOrd="0" presId="urn:microsoft.com/office/officeart/2005/8/layout/hierarchy2"/>
    <dgm:cxn modelId="{285CB22F-95C8-43CE-8412-EA249E3586CF}" type="presParOf" srcId="{37A2031E-8773-4CB3-867D-8527A80D1AEB}" destId="{5C94ACB6-53E7-4F88-A64F-EF3612DC45C7}" srcOrd="0" destOrd="0" presId="urn:microsoft.com/office/officeart/2005/8/layout/hierarchy2"/>
    <dgm:cxn modelId="{B7053636-17AB-43A5-85D8-DE08E15C3D83}" type="presParOf" srcId="{5C94ACB6-53E7-4F88-A64F-EF3612DC45C7}" destId="{8116EC3B-4E10-4B8C-8F5C-995144DAA50D}" srcOrd="0" destOrd="0" presId="urn:microsoft.com/office/officeart/2005/8/layout/hierarchy2"/>
    <dgm:cxn modelId="{2F2207CC-AE71-4A8F-9C8A-72BE5C8FE1C0}" type="presParOf" srcId="{37A2031E-8773-4CB3-867D-8527A80D1AEB}" destId="{5F588A57-20C8-43C4-9A0C-D07B0FBCA895}" srcOrd="1" destOrd="0" presId="urn:microsoft.com/office/officeart/2005/8/layout/hierarchy2"/>
    <dgm:cxn modelId="{E21F036E-6C14-43BC-BC76-7BD3C7DB3C5A}" type="presParOf" srcId="{5F588A57-20C8-43C4-9A0C-D07B0FBCA895}" destId="{D22942FA-D694-403E-BA72-BBAE988259E8}" srcOrd="0" destOrd="0" presId="urn:microsoft.com/office/officeart/2005/8/layout/hierarchy2"/>
    <dgm:cxn modelId="{2315C97C-D8E0-45D8-B46B-3AE17A4AA271}" type="presParOf" srcId="{5F588A57-20C8-43C4-9A0C-D07B0FBCA895}" destId="{B12EBAE2-C0B1-48E4-B3FF-6127FEF68D3A}" srcOrd="1" destOrd="0" presId="urn:microsoft.com/office/officeart/2005/8/layout/hierarchy2"/>
    <dgm:cxn modelId="{3B5BAE0B-72E5-41FC-A275-B52A73603CAC}" type="presParOf" srcId="{37A2031E-8773-4CB3-867D-8527A80D1AEB}" destId="{04091A5A-00E8-4BAF-81AD-0CD6220B5555}" srcOrd="2" destOrd="0" presId="urn:microsoft.com/office/officeart/2005/8/layout/hierarchy2"/>
    <dgm:cxn modelId="{BB8949F8-0BD9-4E58-8B3D-A8D17A40725C}" type="presParOf" srcId="{04091A5A-00E8-4BAF-81AD-0CD6220B5555}" destId="{7D40C745-E291-462E-8CB8-CA8182E2E2E5}" srcOrd="0" destOrd="0" presId="urn:microsoft.com/office/officeart/2005/8/layout/hierarchy2"/>
    <dgm:cxn modelId="{EF716DF0-8CC2-4619-A58A-25C40D3CD8FA}" type="presParOf" srcId="{37A2031E-8773-4CB3-867D-8527A80D1AEB}" destId="{F64F0AB3-C2DF-4C1E-B602-D0DA1F182109}" srcOrd="3" destOrd="0" presId="urn:microsoft.com/office/officeart/2005/8/layout/hierarchy2"/>
    <dgm:cxn modelId="{D58032E6-91FE-4292-8B8B-500181122F69}" type="presParOf" srcId="{F64F0AB3-C2DF-4C1E-B602-D0DA1F182109}" destId="{77BA3BE4-DEC5-429B-956F-44630AEBEADC}" srcOrd="0" destOrd="0" presId="urn:microsoft.com/office/officeart/2005/8/layout/hierarchy2"/>
    <dgm:cxn modelId="{7EEF0D0B-F900-4DAC-8F6B-60DF6870397A}" type="presParOf" srcId="{F64F0AB3-C2DF-4C1E-B602-D0DA1F182109}" destId="{596C97F6-3ABF-43EF-BF53-C57E73B82E3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20FFA-AD51-46DA-B1E2-677003E8E0A0}">
      <dsp:nvSpPr>
        <dsp:cNvPr id="0" name=""/>
        <dsp:cNvSpPr/>
      </dsp:nvSpPr>
      <dsp:spPr>
        <a:xfrm>
          <a:off x="2428" y="3162854"/>
          <a:ext cx="1787723" cy="8938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Galáxias</a:t>
          </a:r>
        </a:p>
      </dsp:txBody>
      <dsp:txXfrm>
        <a:off x="28608" y="3189034"/>
        <a:ext cx="1735363" cy="841501"/>
      </dsp:txXfrm>
    </dsp:sp>
    <dsp:sp modelId="{D1C2477B-168C-4086-88EF-094F84A764A1}">
      <dsp:nvSpPr>
        <dsp:cNvPr id="0" name=""/>
        <dsp:cNvSpPr/>
      </dsp:nvSpPr>
      <dsp:spPr>
        <a:xfrm rot="17236104">
          <a:off x="902723" y="2392603"/>
          <a:ext cx="2524146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2524146" y="11997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2101692" y="2341496"/>
        <a:ext cx="126207" cy="126207"/>
      </dsp:txXfrm>
    </dsp:sp>
    <dsp:sp modelId="{CCA07935-18BE-4052-9A04-8179D3A8210B}">
      <dsp:nvSpPr>
        <dsp:cNvPr id="0" name=""/>
        <dsp:cNvSpPr/>
      </dsp:nvSpPr>
      <dsp:spPr>
        <a:xfrm>
          <a:off x="2539440" y="752484"/>
          <a:ext cx="1787723" cy="8938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Galáxias Peculiares</a:t>
          </a:r>
        </a:p>
      </dsp:txBody>
      <dsp:txXfrm>
        <a:off x="2565620" y="778664"/>
        <a:ext cx="1735363" cy="841501"/>
      </dsp:txXfrm>
    </dsp:sp>
    <dsp:sp modelId="{DD6FC3EE-45FD-41B3-BAF8-74909CE1D8C3}">
      <dsp:nvSpPr>
        <dsp:cNvPr id="0" name=""/>
        <dsp:cNvSpPr/>
      </dsp:nvSpPr>
      <dsp:spPr>
        <a:xfrm rot="20005102">
          <a:off x="4287743" y="1020539"/>
          <a:ext cx="745876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745876" y="11997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642034" y="1013889"/>
        <a:ext cx="37293" cy="37293"/>
      </dsp:txXfrm>
    </dsp:sp>
    <dsp:sp modelId="{CECE53E9-CD00-448C-BBA8-5B53CB7A5007}">
      <dsp:nvSpPr>
        <dsp:cNvPr id="0" name=""/>
        <dsp:cNvSpPr/>
      </dsp:nvSpPr>
      <dsp:spPr>
        <a:xfrm>
          <a:off x="4994199" y="418725"/>
          <a:ext cx="1787723" cy="8938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Outras</a:t>
          </a:r>
        </a:p>
      </dsp:txBody>
      <dsp:txXfrm>
        <a:off x="5020379" y="444905"/>
        <a:ext cx="1735363" cy="841501"/>
      </dsp:txXfrm>
    </dsp:sp>
    <dsp:sp modelId="{3B981533-C1AF-4B0F-90FD-2D1FF158F026}">
      <dsp:nvSpPr>
        <dsp:cNvPr id="0" name=""/>
        <dsp:cNvSpPr/>
      </dsp:nvSpPr>
      <dsp:spPr>
        <a:xfrm rot="3529571">
          <a:off x="4009917" y="1750140"/>
          <a:ext cx="1315383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1315383" y="11997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634724" y="1729252"/>
        <a:ext cx="65769" cy="65769"/>
      </dsp:txXfrm>
    </dsp:sp>
    <dsp:sp modelId="{A0BA0670-1F01-4BCF-AED2-A365F8098F24}">
      <dsp:nvSpPr>
        <dsp:cNvPr id="0" name=""/>
        <dsp:cNvSpPr/>
      </dsp:nvSpPr>
      <dsp:spPr>
        <a:xfrm>
          <a:off x="5008054" y="1877928"/>
          <a:ext cx="1787723" cy="8938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Galáxias Ativas</a:t>
          </a:r>
        </a:p>
      </dsp:txBody>
      <dsp:txXfrm>
        <a:off x="5034234" y="1904108"/>
        <a:ext cx="1735363" cy="841501"/>
      </dsp:txXfrm>
    </dsp:sp>
    <dsp:sp modelId="{2F9DFCE0-EF5C-4D88-98A8-81E74E2B4DBB}">
      <dsp:nvSpPr>
        <dsp:cNvPr id="0" name=""/>
        <dsp:cNvSpPr/>
      </dsp:nvSpPr>
      <dsp:spPr>
        <a:xfrm rot="17450769">
          <a:off x="6148587" y="1373897"/>
          <a:ext cx="2009469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2009469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7103085" y="1335658"/>
        <a:ext cx="100473" cy="100473"/>
      </dsp:txXfrm>
    </dsp:sp>
    <dsp:sp modelId="{DA102D62-62D5-41DA-84CB-090B40E3A22D}">
      <dsp:nvSpPr>
        <dsp:cNvPr id="0" name=""/>
        <dsp:cNvSpPr/>
      </dsp:nvSpPr>
      <dsp:spPr>
        <a:xfrm>
          <a:off x="7510867" y="0"/>
          <a:ext cx="1787723" cy="89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Quasares</a:t>
          </a:r>
        </a:p>
      </dsp:txBody>
      <dsp:txXfrm>
        <a:off x="7537047" y="26180"/>
        <a:ext cx="1735363" cy="841501"/>
      </dsp:txXfrm>
    </dsp:sp>
    <dsp:sp modelId="{8832DCD9-803F-4F26-B2B1-4959106EE44C}">
      <dsp:nvSpPr>
        <dsp:cNvPr id="0" name=""/>
        <dsp:cNvSpPr/>
      </dsp:nvSpPr>
      <dsp:spPr>
        <a:xfrm rot="19048880">
          <a:off x="6673109" y="1997574"/>
          <a:ext cx="933036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933036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16302" y="1986245"/>
        <a:ext cx="46651" cy="46651"/>
      </dsp:txXfrm>
    </dsp:sp>
    <dsp:sp modelId="{84E6CD35-C6D9-4413-8C29-50131BCDA9C7}">
      <dsp:nvSpPr>
        <dsp:cNvPr id="0" name=""/>
        <dsp:cNvSpPr/>
      </dsp:nvSpPr>
      <dsp:spPr>
        <a:xfrm>
          <a:off x="7483479" y="1247353"/>
          <a:ext cx="1787723" cy="89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Galáxias de </a:t>
          </a:r>
          <a:r>
            <a:rPr lang="pt-BR" sz="1900" kern="1200" dirty="0" err="1"/>
            <a:t>Seyfert</a:t>
          </a:r>
          <a:endParaRPr lang="pt-BR" sz="1900" kern="1200" dirty="0"/>
        </a:p>
      </dsp:txBody>
      <dsp:txXfrm>
        <a:off x="7509659" y="1273533"/>
        <a:ext cx="1735363" cy="841501"/>
      </dsp:txXfrm>
    </dsp:sp>
    <dsp:sp modelId="{48E82A97-ABC5-4A46-B8AF-1D3B53F25E36}">
      <dsp:nvSpPr>
        <dsp:cNvPr id="0" name=""/>
        <dsp:cNvSpPr/>
      </dsp:nvSpPr>
      <dsp:spPr>
        <a:xfrm rot="1976922">
          <a:off x="6731183" y="2531286"/>
          <a:ext cx="803195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803195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12701" y="2523203"/>
        <a:ext cx="40159" cy="40159"/>
      </dsp:txXfrm>
    </dsp:sp>
    <dsp:sp modelId="{BB58854B-9477-43CD-BE56-A369735E1504}">
      <dsp:nvSpPr>
        <dsp:cNvPr id="0" name=""/>
        <dsp:cNvSpPr/>
      </dsp:nvSpPr>
      <dsp:spPr>
        <a:xfrm>
          <a:off x="7469785" y="2314776"/>
          <a:ext cx="1787723" cy="89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BL </a:t>
          </a:r>
          <a:r>
            <a:rPr lang="pt-BR" sz="1900" kern="1200" dirty="0" err="1"/>
            <a:t>Lac</a:t>
          </a:r>
          <a:endParaRPr lang="pt-BR" sz="1900" kern="1200" dirty="0"/>
        </a:p>
      </dsp:txBody>
      <dsp:txXfrm>
        <a:off x="7495965" y="2340956"/>
        <a:ext cx="1735363" cy="841501"/>
      </dsp:txXfrm>
    </dsp:sp>
    <dsp:sp modelId="{5B718248-679A-42D3-953A-514553C187F6}">
      <dsp:nvSpPr>
        <dsp:cNvPr id="0" name=""/>
        <dsp:cNvSpPr/>
      </dsp:nvSpPr>
      <dsp:spPr>
        <a:xfrm rot="3993184">
          <a:off x="6286189" y="3089328"/>
          <a:ext cx="1692700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1692700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7090222" y="3059007"/>
        <a:ext cx="84635" cy="84635"/>
      </dsp:txXfrm>
    </dsp:sp>
    <dsp:sp modelId="{C9FBA4CA-0BE5-4CD4-9403-48CA716D2795}">
      <dsp:nvSpPr>
        <dsp:cNvPr id="0" name=""/>
        <dsp:cNvSpPr/>
      </dsp:nvSpPr>
      <dsp:spPr>
        <a:xfrm>
          <a:off x="7469302" y="3430860"/>
          <a:ext cx="1787723" cy="89386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 err="1"/>
            <a:t>Radiogaláxias</a:t>
          </a:r>
          <a:endParaRPr lang="pt-BR" sz="1900" kern="1200" dirty="0"/>
        </a:p>
      </dsp:txBody>
      <dsp:txXfrm>
        <a:off x="7495482" y="3457040"/>
        <a:ext cx="1735363" cy="841501"/>
      </dsp:txXfrm>
    </dsp:sp>
    <dsp:sp modelId="{04CBE714-E0CC-49E5-B251-BE42F32BA161}">
      <dsp:nvSpPr>
        <dsp:cNvPr id="0" name=""/>
        <dsp:cNvSpPr/>
      </dsp:nvSpPr>
      <dsp:spPr>
        <a:xfrm rot="4452325">
          <a:off x="788386" y="4922230"/>
          <a:ext cx="2752820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2752820" y="11997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2095975" y="4865406"/>
        <a:ext cx="137641" cy="137641"/>
      </dsp:txXfrm>
    </dsp:sp>
    <dsp:sp modelId="{751DB8BB-632D-4709-89CB-ADFB69CCF210}">
      <dsp:nvSpPr>
        <dsp:cNvPr id="0" name=""/>
        <dsp:cNvSpPr/>
      </dsp:nvSpPr>
      <dsp:spPr>
        <a:xfrm>
          <a:off x="2539440" y="5811738"/>
          <a:ext cx="1787723" cy="8938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Galáxias Normais</a:t>
          </a:r>
        </a:p>
      </dsp:txBody>
      <dsp:txXfrm>
        <a:off x="2565620" y="5837918"/>
        <a:ext cx="1735363" cy="841501"/>
      </dsp:txXfrm>
    </dsp:sp>
    <dsp:sp modelId="{F002EA53-1D74-4110-90E3-53CEEFB848D5}">
      <dsp:nvSpPr>
        <dsp:cNvPr id="0" name=""/>
        <dsp:cNvSpPr/>
      </dsp:nvSpPr>
      <dsp:spPr>
        <a:xfrm rot="20605712">
          <a:off x="4315712" y="6168040"/>
          <a:ext cx="551388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551388" y="11997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577622" y="6166253"/>
        <a:ext cx="27569" cy="27569"/>
      </dsp:txXfrm>
    </dsp:sp>
    <dsp:sp modelId="{3A2D3CFE-AF8C-4C11-BB07-198A44D5F40F}">
      <dsp:nvSpPr>
        <dsp:cNvPr id="0" name=""/>
        <dsp:cNvSpPr/>
      </dsp:nvSpPr>
      <dsp:spPr>
        <a:xfrm>
          <a:off x="4855650" y="5654476"/>
          <a:ext cx="1787723" cy="8938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Elípticas</a:t>
          </a:r>
        </a:p>
      </dsp:txBody>
      <dsp:txXfrm>
        <a:off x="4881830" y="5680656"/>
        <a:ext cx="1735363" cy="841501"/>
      </dsp:txXfrm>
    </dsp:sp>
    <dsp:sp modelId="{5C94ACB6-53E7-4F88-A64F-EF3612DC45C7}">
      <dsp:nvSpPr>
        <dsp:cNvPr id="0" name=""/>
        <dsp:cNvSpPr/>
      </dsp:nvSpPr>
      <dsp:spPr>
        <a:xfrm rot="18891591">
          <a:off x="6461697" y="5652315"/>
          <a:ext cx="1233275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1233275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047503" y="5633481"/>
        <a:ext cx="61663" cy="61663"/>
      </dsp:txXfrm>
    </dsp:sp>
    <dsp:sp modelId="{D22942FA-D694-403E-BA72-BBAE988259E8}">
      <dsp:nvSpPr>
        <dsp:cNvPr id="0" name=""/>
        <dsp:cNvSpPr/>
      </dsp:nvSpPr>
      <dsp:spPr>
        <a:xfrm>
          <a:off x="7513295" y="4780288"/>
          <a:ext cx="1787723" cy="89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Espirais</a:t>
          </a:r>
        </a:p>
      </dsp:txBody>
      <dsp:txXfrm>
        <a:off x="7539475" y="4806468"/>
        <a:ext cx="1735363" cy="841501"/>
      </dsp:txXfrm>
    </dsp:sp>
    <dsp:sp modelId="{04091A5A-00E8-4BAF-81AD-0CD6220B5555}">
      <dsp:nvSpPr>
        <dsp:cNvPr id="0" name=""/>
        <dsp:cNvSpPr/>
      </dsp:nvSpPr>
      <dsp:spPr>
        <a:xfrm rot="614827">
          <a:off x="6636323" y="6168040"/>
          <a:ext cx="884021" cy="23994"/>
        </a:xfrm>
        <a:custGeom>
          <a:avLst/>
          <a:gdLst/>
          <a:ahLst/>
          <a:cxnLst/>
          <a:rect l="0" t="0" r="0" b="0"/>
          <a:pathLst>
            <a:path>
              <a:moveTo>
                <a:pt x="0" y="11997"/>
              </a:moveTo>
              <a:lnTo>
                <a:pt x="884021" y="11997"/>
              </a:lnTo>
            </a:path>
          </a:pathLst>
        </a:cu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056234" y="6157937"/>
        <a:ext cx="44201" cy="44201"/>
      </dsp:txXfrm>
    </dsp:sp>
    <dsp:sp modelId="{77BA3BE4-DEC5-429B-956F-44630AEBEADC}">
      <dsp:nvSpPr>
        <dsp:cNvPr id="0" name=""/>
        <dsp:cNvSpPr/>
      </dsp:nvSpPr>
      <dsp:spPr>
        <a:xfrm>
          <a:off x="7513295" y="5811738"/>
          <a:ext cx="1787723" cy="893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  <a:sp3d extrusionH="28000" prstMaterial="matte"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Espirais Barradas</a:t>
          </a:r>
        </a:p>
      </dsp:txBody>
      <dsp:txXfrm>
        <a:off x="7539475" y="5837918"/>
        <a:ext cx="1735363" cy="841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B3523-306F-4370-ADFC-A5A3A931456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8588E-F1B4-4C57-871A-EE62A098A7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28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0C2EDA"/>
                </a:solidFill>
                <a:latin typeface="Arial" pitchFamily="34" charset="0"/>
              </a:rPr>
              <a:t>Da relação entre a distribuição do gás ambiente e a taxa de aumento da área da cabeça do jato concluímos que a taxa em que a densidade ambiente cai é indiretamente fixada pelo quão rápido a área do ‘hot spot’ aumenta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C2EDA"/>
                </a:solidFill>
                <a:latin typeface="Arial" pitchFamily="34" charset="0"/>
              </a:rPr>
              <a:t>Uma lenta taxa de aumento do raio do “hot spot” exige que a taxa de decrescimento da densidade ambiente seja pequena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solidFill>
                <a:srgbClr val="0C2EDA"/>
              </a:solidFill>
              <a:latin typeface="Arial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506FD-A516-48FD-8465-F8ECEF0A9EE8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202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ECDDC-0852-4AA4-99D5-DFFC7766E36B}" type="slidenum">
              <a:rPr lang="en-US"/>
              <a:pPr/>
              <a:t>75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289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C30D2-82F1-4D90-950D-2E50222F6437}" type="slidenum">
              <a:rPr lang="en-US"/>
              <a:pPr/>
              <a:t>76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946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E9890-8C55-4475-B53C-C193214A13F7}" type="slidenum">
              <a:rPr lang="en-US"/>
              <a:pPr/>
              <a:t>77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935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3F902D-7848-45D5-8B32-EE83E3138C35}" type="slidenum">
              <a:rPr lang="en-US"/>
              <a:pPr/>
              <a:t>78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95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793369-1E5F-49A7-9D48-3D49746A19B7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74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2F9C3-D743-4A01-8242-DAD3F5A4AC02}" type="slidenum">
              <a:rPr lang="en-US"/>
              <a:pPr/>
              <a:t>68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14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2F9C3-D743-4A01-8242-DAD3F5A4AC02}" type="slidenum">
              <a:rPr lang="en-US"/>
              <a:pPr/>
              <a:t>69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50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2F9C3-D743-4A01-8242-DAD3F5A4AC02}" type="slidenum">
              <a:rPr lang="en-US"/>
              <a:pPr/>
              <a:t>70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82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66318-3BBC-4846-A5F7-4E48F0E6D4CA}" type="slidenum">
              <a:rPr lang="en-US"/>
              <a:pPr/>
              <a:t>71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51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3E3C0-5F88-4BAC-B05C-6655DA80456F}" type="slidenum">
              <a:rPr lang="en-US"/>
              <a:pPr/>
              <a:t>72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497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D488F-D80D-4ABE-9736-A6E13F98B97E}" type="slidenum">
              <a:rPr lang="en-US"/>
              <a:pPr/>
              <a:t>73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340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70F22-9D7D-499F-A1B4-8C8C1ACBB9A9}" type="slidenum">
              <a:rPr lang="en-US"/>
              <a:pPr/>
              <a:t>74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09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9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30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12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914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860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06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872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84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3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60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96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3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92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60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61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9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B0A8EA-B0AC-47FC-B841-D1A9675B655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9BC3-5B9A-444C-B780-04F738D618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18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wmf"/><Relationship Id="rId4" Type="http://schemas.openxmlformats.org/officeDocument/2006/relationships/image" Target="../media/image10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10.wmf"/><Relationship Id="rId4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wmf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7C7A3-EF8B-4557-957A-B9E226B5B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RÁDIO FONTES DUPLAS EXTRAGALÁCTICAS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354D24-6C7C-48F8-9311-22CABEB08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Alex lima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63E038-06B8-4D1E-AD69-A340ED0A09FF}"/>
              </a:ext>
            </a:extLst>
          </p:cNvPr>
          <p:cNvSpPr txBox="1"/>
          <p:nvPr/>
        </p:nvSpPr>
        <p:spPr>
          <a:xfrm>
            <a:off x="5320140" y="6234538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UFRN – DFTE </a:t>
            </a:r>
          </a:p>
          <a:p>
            <a:pPr algn="ctr"/>
            <a:r>
              <a:rPr lang="pt-BR" dirty="0"/>
              <a:t>22/09/2017</a:t>
            </a:r>
          </a:p>
        </p:txBody>
      </p:sp>
    </p:spTree>
    <p:extLst>
      <p:ext uri="{BB962C8B-B14F-4D97-AF65-F5344CB8AC3E}">
        <p14:creationId xmlns:p14="http://schemas.microsoft.com/office/powerpoint/2010/main" val="53617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EBDB458-F271-480F-ACD5-2ABF89EE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pic>
        <p:nvPicPr>
          <p:cNvPr id="9" name="STScI-H-v0925g-1280x720">
            <a:hlinkClick r:id="" action="ppaction://media"/>
            <a:extLst>
              <a:ext uri="{FF2B5EF4-FFF2-40B4-BE49-F238E27FC236}">
                <a16:creationId xmlns:a16="http://schemas.microsoft.com/office/drawing/2014/main" id="{61913E76-8BB9-4A04-B2DF-E3E0FA2F09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2183" y="1794327"/>
            <a:ext cx="7152388" cy="402293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0407A0C-0AFE-4C11-B33F-EDEF2C066CAE}"/>
              </a:ext>
            </a:extLst>
          </p:cNvPr>
          <p:cNvSpPr txBox="1"/>
          <p:nvPr/>
        </p:nvSpPr>
        <p:spPr>
          <a:xfrm>
            <a:off x="2353107" y="5817260"/>
            <a:ext cx="759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http://hubblesite.org/video/623/news/56-hubble-telescope</a:t>
            </a:r>
          </a:p>
        </p:txBody>
      </p:sp>
    </p:spTree>
    <p:extLst>
      <p:ext uri="{BB962C8B-B14F-4D97-AF65-F5344CB8AC3E}">
        <p14:creationId xmlns:p14="http://schemas.microsoft.com/office/powerpoint/2010/main" val="33642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EBDB458-F271-480F-ACD5-2ABF89EE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CD3F69E-FA55-446B-B0F0-D1BF3C494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92" y="1853248"/>
            <a:ext cx="5248815" cy="4195762"/>
          </a:xfr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ACBFAEE-E58A-44DF-922D-C1C11028258C}"/>
              </a:ext>
            </a:extLst>
          </p:cNvPr>
          <p:cNvSpPr txBox="1"/>
          <p:nvPr/>
        </p:nvSpPr>
        <p:spPr>
          <a:xfrm>
            <a:off x="2325397" y="6080502"/>
            <a:ext cx="852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Jaffe</a:t>
            </a:r>
            <a:r>
              <a:rPr lang="pt-BR" dirty="0"/>
              <a:t>, W., Ford, H. C., Ferrarese, L., van </a:t>
            </a:r>
            <a:r>
              <a:rPr lang="pt-BR" dirty="0" err="1"/>
              <a:t>den</a:t>
            </a:r>
            <a:r>
              <a:rPr lang="pt-BR" dirty="0"/>
              <a:t> Bosch, F. &amp; </a:t>
            </a:r>
            <a:r>
              <a:rPr lang="pt-BR" dirty="0" err="1"/>
              <a:t>O'Connell</a:t>
            </a:r>
            <a:r>
              <a:rPr lang="pt-BR" dirty="0"/>
              <a:t>, R.</a:t>
            </a:r>
          </a:p>
          <a:p>
            <a:r>
              <a:rPr lang="fr-FR" dirty="0"/>
              <a:t>W. 1993, Nature, 364, 213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2291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6A94293-4EE1-45E5-9BA8-C56361617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5" y="2532331"/>
            <a:ext cx="8947150" cy="4178484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BDAA858-953F-4809-824D-05D243C2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77A096-FC52-4506-BCC9-93F450066931}"/>
              </a:ext>
            </a:extLst>
          </p:cNvPr>
          <p:cNvSpPr txBox="1"/>
          <p:nvPr/>
        </p:nvSpPr>
        <p:spPr>
          <a:xfrm>
            <a:off x="4828666" y="2040389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MODELO UNIFICADO</a:t>
            </a:r>
          </a:p>
        </p:txBody>
      </p:sp>
    </p:spTree>
    <p:extLst>
      <p:ext uri="{BB962C8B-B14F-4D97-AF65-F5344CB8AC3E}">
        <p14:creationId xmlns:p14="http://schemas.microsoft.com/office/powerpoint/2010/main" val="236558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BDAA858-953F-4809-824D-05D243C2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77A096-FC52-4506-BCC9-93F450066931}"/>
              </a:ext>
            </a:extLst>
          </p:cNvPr>
          <p:cNvSpPr txBox="1"/>
          <p:nvPr/>
        </p:nvSpPr>
        <p:spPr>
          <a:xfrm>
            <a:off x="3941976" y="2040389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MODELO UNIFICADO – ESQUEMA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8057FE2C-2D11-4376-8578-78C028FAE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72" y="2409721"/>
            <a:ext cx="7872662" cy="3956313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C4E856F-0AFE-4D9B-B01C-F9152C7F27AD}"/>
              </a:ext>
            </a:extLst>
          </p:cNvPr>
          <p:cNvSpPr txBox="1"/>
          <p:nvPr/>
        </p:nvSpPr>
        <p:spPr>
          <a:xfrm>
            <a:off x="3835548" y="6412998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Barthel</a:t>
            </a:r>
            <a:r>
              <a:rPr lang="pt-BR" dirty="0"/>
              <a:t>, P. D. 1989, </a:t>
            </a:r>
            <a:r>
              <a:rPr lang="pt-BR" dirty="0" err="1"/>
              <a:t>ApJ</a:t>
            </a:r>
            <a:r>
              <a:rPr lang="pt-BR" dirty="0"/>
              <a:t>, 336, 606</a:t>
            </a:r>
          </a:p>
        </p:txBody>
      </p:sp>
    </p:spTree>
    <p:extLst>
      <p:ext uri="{BB962C8B-B14F-4D97-AF65-F5344CB8AC3E}">
        <p14:creationId xmlns:p14="http://schemas.microsoft.com/office/powerpoint/2010/main" val="248613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BDAA858-953F-4809-824D-05D243C2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77A096-FC52-4506-BCC9-93F450066931}"/>
              </a:ext>
            </a:extLst>
          </p:cNvPr>
          <p:cNvSpPr txBox="1"/>
          <p:nvPr/>
        </p:nvSpPr>
        <p:spPr>
          <a:xfrm>
            <a:off x="3941976" y="2040389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MODELO UNIFICADO – ESQUEMA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4E856F-0AFE-4D9B-B01C-F9152C7F27AD}"/>
              </a:ext>
            </a:extLst>
          </p:cNvPr>
          <p:cNvSpPr txBox="1"/>
          <p:nvPr/>
        </p:nvSpPr>
        <p:spPr>
          <a:xfrm>
            <a:off x="2829721" y="6312028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http://web.physics.ucsb.edu/~ski/skipicture-1.html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52F8360-8BEE-426F-98F4-85E54176D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28" y="2409721"/>
            <a:ext cx="5743543" cy="3880995"/>
          </a:xfrm>
        </p:spPr>
      </p:pic>
    </p:spTree>
    <p:extLst>
      <p:ext uri="{BB962C8B-B14F-4D97-AF65-F5344CB8AC3E}">
        <p14:creationId xmlns:p14="http://schemas.microsoft.com/office/powerpoint/2010/main" val="63883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C038-511C-4B8E-BB51-A178ACF4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Até aqui...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6D0846A-E96B-4BFE-A953-9A5B64809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609936"/>
              </p:ext>
            </p:extLst>
          </p:nvPr>
        </p:nvGraphicFramePr>
        <p:xfrm>
          <a:off x="1463963" y="-13854"/>
          <a:ext cx="9301019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245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C65A2-308A-4139-B55C-BC06DA7C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Rádio Fontes Duplas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4DA004E-D184-42A7-9DC7-56B3AA3B4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20" y="1991798"/>
            <a:ext cx="9021359" cy="4199944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426606A-16E8-461C-8FBB-176D5121913D}"/>
              </a:ext>
            </a:extLst>
          </p:cNvPr>
          <p:cNvSpPr txBox="1"/>
          <p:nvPr/>
        </p:nvSpPr>
        <p:spPr>
          <a:xfrm>
            <a:off x="5008774" y="1624757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Cygnus</a:t>
            </a:r>
            <a:r>
              <a:rPr lang="pt-BR" b="1" dirty="0"/>
              <a:t> A (3C 405)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C13B5C4-14AC-4F3A-B46B-4BD5928ECCA1}"/>
              </a:ext>
            </a:extLst>
          </p:cNvPr>
          <p:cNvSpPr txBox="1"/>
          <p:nvPr/>
        </p:nvSpPr>
        <p:spPr>
          <a:xfrm>
            <a:off x="4007360" y="6242753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en-US" dirty="0"/>
              <a:t>Image courtesy of NRAO/AUI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155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8A345D-F395-41EB-9BA1-0675B7A6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5" y="609598"/>
            <a:ext cx="11159689" cy="5195455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D9604D1-9CD3-49EC-AFFC-AB8E9A222D84}"/>
              </a:ext>
            </a:extLst>
          </p:cNvPr>
          <p:cNvSpPr/>
          <p:nvPr/>
        </p:nvSpPr>
        <p:spPr>
          <a:xfrm>
            <a:off x="5472545" y="3207326"/>
            <a:ext cx="443346" cy="47798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5">
            <a:extLst>
              <a:ext uri="{FF2B5EF4-FFF2-40B4-BE49-F238E27FC236}">
                <a16:creationId xmlns:a16="http://schemas.microsoft.com/office/drawing/2014/main" id="{7F954A8E-0224-4BD3-825D-E6B3A4875DAA}"/>
              </a:ext>
            </a:extLst>
          </p:cNvPr>
          <p:cNvCxnSpPr>
            <a:stCxn id="4" idx="4"/>
          </p:cNvCxnSpPr>
          <p:nvPr/>
        </p:nvCxnSpPr>
        <p:spPr>
          <a:xfrm rot="16200000" flipH="1">
            <a:off x="5777345" y="3602181"/>
            <a:ext cx="678873" cy="84512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5348A8-8E51-4E8C-8E5D-0340D08DBD38}"/>
              </a:ext>
            </a:extLst>
          </p:cNvPr>
          <p:cNvSpPr txBox="1"/>
          <p:nvPr/>
        </p:nvSpPr>
        <p:spPr>
          <a:xfrm>
            <a:off x="6539340" y="4184068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Galáxia Hospedeira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40BBA7C-6938-42C4-B0E4-683A6B5D90F8}"/>
              </a:ext>
            </a:extLst>
          </p:cNvPr>
          <p:cNvCxnSpPr/>
          <p:nvPr/>
        </p:nvCxnSpPr>
        <p:spPr>
          <a:xfrm flipV="1">
            <a:off x="4585855" y="2327564"/>
            <a:ext cx="581890" cy="1357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73DDC3E9-4F95-4F47-A425-7137DA5802E7}"/>
              </a:ext>
            </a:extLst>
          </p:cNvPr>
          <p:cNvCxnSpPr/>
          <p:nvPr/>
        </p:nvCxnSpPr>
        <p:spPr>
          <a:xfrm flipH="1" flipV="1">
            <a:off x="5347855" y="2327564"/>
            <a:ext cx="1579418" cy="678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AC86AB-F96E-4AB8-BECE-5A01B4A425C2}"/>
              </a:ext>
            </a:extLst>
          </p:cNvPr>
          <p:cNvSpPr txBox="1"/>
          <p:nvPr/>
        </p:nvSpPr>
        <p:spPr>
          <a:xfrm>
            <a:off x="4862955" y="195348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Jatos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4F2B853-9A24-42D3-9C4F-F1C0E2F30C1D}"/>
              </a:ext>
            </a:extLst>
          </p:cNvPr>
          <p:cNvCxnSpPr>
            <a:cxnSpLocks/>
          </p:cNvCxnSpPr>
          <p:nvPr/>
        </p:nvCxnSpPr>
        <p:spPr>
          <a:xfrm flipV="1">
            <a:off x="3906982" y="4881357"/>
            <a:ext cx="5583382" cy="92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38208627-FAB1-4986-B657-DC0DC06C388B}"/>
              </a:ext>
            </a:extLst>
          </p:cNvPr>
          <p:cNvCxnSpPr/>
          <p:nvPr/>
        </p:nvCxnSpPr>
        <p:spPr>
          <a:xfrm>
            <a:off x="10210800" y="3006435"/>
            <a:ext cx="0" cy="1546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EEA3561-B04B-4C43-AA75-953AA3433BAC}"/>
              </a:ext>
            </a:extLst>
          </p:cNvPr>
          <p:cNvSpPr txBox="1"/>
          <p:nvPr/>
        </p:nvSpPr>
        <p:spPr>
          <a:xfrm>
            <a:off x="9712039" y="469669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Lóbulos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9B72797B-FFB7-456F-98E9-D833627614DE}"/>
              </a:ext>
            </a:extLst>
          </p:cNvPr>
          <p:cNvCxnSpPr>
            <a:cxnSpLocks/>
          </p:cNvCxnSpPr>
          <p:nvPr/>
        </p:nvCxnSpPr>
        <p:spPr>
          <a:xfrm flipV="1">
            <a:off x="1137845" y="2666999"/>
            <a:ext cx="538555" cy="2199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1E6CF4C1-7BDB-45A8-B2F7-FFB7541B1A27}"/>
              </a:ext>
            </a:extLst>
          </p:cNvPr>
          <p:cNvCxnSpPr/>
          <p:nvPr/>
        </p:nvCxnSpPr>
        <p:spPr>
          <a:xfrm flipH="1" flipV="1">
            <a:off x="8340436" y="1357745"/>
            <a:ext cx="2299855" cy="4156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39C4C9CC-BFA9-4BB5-A2CE-648D37A3FB04}"/>
              </a:ext>
            </a:extLst>
          </p:cNvPr>
          <p:cNvCxnSpPr/>
          <p:nvPr/>
        </p:nvCxnSpPr>
        <p:spPr>
          <a:xfrm flipH="1" flipV="1">
            <a:off x="8340436" y="1205345"/>
            <a:ext cx="2399448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E3F8026-84F3-4C58-9E88-E3904836E333}"/>
              </a:ext>
            </a:extLst>
          </p:cNvPr>
          <p:cNvSpPr txBox="1"/>
          <p:nvPr/>
        </p:nvSpPr>
        <p:spPr>
          <a:xfrm>
            <a:off x="1143883" y="2281255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Hot Spot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C365A17-227A-4518-BF70-A99E85336A04}"/>
              </a:ext>
            </a:extLst>
          </p:cNvPr>
          <p:cNvSpPr txBox="1"/>
          <p:nvPr/>
        </p:nvSpPr>
        <p:spPr>
          <a:xfrm>
            <a:off x="7032060" y="1048203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Hot Spots</a:t>
            </a:r>
          </a:p>
        </p:txBody>
      </p:sp>
    </p:spTree>
    <p:extLst>
      <p:ext uri="{BB962C8B-B14F-4D97-AF65-F5344CB8AC3E}">
        <p14:creationId xmlns:p14="http://schemas.microsoft.com/office/powerpoint/2010/main" val="14904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/>
      <p:bldP spid="20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20D9DE0-182F-462E-8387-0720CD732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32" y="2024929"/>
            <a:ext cx="8418135" cy="4195762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8F4B6FA-78B6-4108-962F-DF60E4F1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sz="4400" dirty="0"/>
              <a:t>Rádio Fontes Duplas</a:t>
            </a:r>
            <a:br>
              <a:rPr lang="pt-BR" sz="4400" dirty="0"/>
            </a:br>
            <a:r>
              <a:rPr lang="it-IT" sz="3200" dirty="0"/>
              <a:t>Classificação de Fanaroff-Riley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16079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8F4B6FA-78B6-4108-962F-DF60E4F1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sz="4400" dirty="0"/>
              <a:t>Rádio Fontes Duplas</a:t>
            </a:r>
            <a:br>
              <a:rPr lang="pt-BR" sz="4400" dirty="0"/>
            </a:br>
            <a:r>
              <a:rPr lang="it-IT" sz="3200" dirty="0"/>
              <a:t>Classificação de Fanaroff-Riley</a:t>
            </a:r>
            <a:endParaRPr lang="pt-BR" sz="4400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1A9D821-9FC7-4C64-AD79-F4E5505BB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2031206"/>
            <a:ext cx="7248525" cy="3629025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D13D5AF-5F38-4E0F-9F87-9EB4FC6FEAB2}"/>
              </a:ext>
            </a:extLst>
          </p:cNvPr>
          <p:cNvSpPr txBox="1"/>
          <p:nvPr/>
        </p:nvSpPr>
        <p:spPr>
          <a:xfrm>
            <a:off x="3203791" y="5730128"/>
            <a:ext cx="581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</a:t>
            </a:r>
            <a:r>
              <a:rPr lang="en-US" dirty="0"/>
              <a:t>Leahy, J. P. &amp; </a:t>
            </a:r>
            <a:r>
              <a:rPr lang="en-US" dirty="0" err="1"/>
              <a:t>Perley</a:t>
            </a:r>
            <a:r>
              <a:rPr lang="en-US" dirty="0"/>
              <a:t>, R. A. 1991, AJ, 102, 537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32546D-1C20-455A-8C2D-C5441CCE58D5}"/>
              </a:ext>
            </a:extLst>
          </p:cNvPr>
          <p:cNvSpPr txBox="1"/>
          <p:nvPr/>
        </p:nvSpPr>
        <p:spPr>
          <a:xfrm>
            <a:off x="5001489" y="2729345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FR 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8D7998A-5BBB-495C-AE96-4FACEE4DD571}"/>
              </a:ext>
            </a:extLst>
          </p:cNvPr>
          <p:cNvSpPr txBox="1"/>
          <p:nvPr/>
        </p:nvSpPr>
        <p:spPr>
          <a:xfrm>
            <a:off x="8409709" y="2743198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FR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DAAFD8E8-6DD6-45C4-BA87-401BAF00F786}"/>
                  </a:ext>
                </a:extLst>
              </p:cNvPr>
              <p:cNvSpPr txBox="1"/>
              <p:nvPr/>
            </p:nvSpPr>
            <p:spPr>
              <a:xfrm>
                <a:off x="9947564" y="4613564"/>
                <a:ext cx="2230098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Potência de corte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r>
                  <a:rPr lang="pt-BR" dirty="0"/>
                  <a:t> W/Hz/</a:t>
                </a:r>
                <a:r>
                  <a:rPr lang="pt-BR" dirty="0" err="1"/>
                  <a:t>Sr</a:t>
                </a:r>
                <a:endParaRPr lang="pt-BR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DAAFD8E8-6DD6-45C4-BA87-401BAF00F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564" y="4613564"/>
                <a:ext cx="2230098" cy="669992"/>
              </a:xfrm>
              <a:prstGeom prst="rect">
                <a:avLst/>
              </a:prstGeom>
              <a:blipFill>
                <a:blip r:embed="rId3"/>
                <a:stretch>
                  <a:fillRect l="-2459" t="-5455" r="-1913" b="-1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DCE456-4C18-4923-B1FC-7F99473D187F}"/>
              </a:ext>
            </a:extLst>
          </p:cNvPr>
          <p:cNvSpPr txBox="1"/>
          <p:nvPr/>
        </p:nvSpPr>
        <p:spPr>
          <a:xfrm>
            <a:off x="3449782" y="494856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3C 296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542E8FB-4282-4E38-AD6F-FF5C8D0212FB}"/>
              </a:ext>
            </a:extLst>
          </p:cNvPr>
          <p:cNvSpPr txBox="1"/>
          <p:nvPr/>
        </p:nvSpPr>
        <p:spPr>
          <a:xfrm>
            <a:off x="6871847" y="494855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3C 173.1</a:t>
            </a:r>
          </a:p>
        </p:txBody>
      </p:sp>
    </p:spTree>
    <p:extLst>
      <p:ext uri="{BB962C8B-B14F-4D97-AF65-F5344CB8AC3E}">
        <p14:creationId xmlns:p14="http://schemas.microsoft.com/office/powerpoint/2010/main" val="336378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154E8-C9EE-45AE-98BB-A54DEFDA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da Radioastronomia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B6C157-9908-4F5E-B44F-36391FD8D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 radioastronomia tem início na década de 1930 com a descoberta feita por </a:t>
            </a:r>
            <a:r>
              <a:rPr lang="pt-BR" b="1" dirty="0" err="1"/>
              <a:t>Jansky</a:t>
            </a:r>
            <a:r>
              <a:rPr lang="pt-BR" dirty="0"/>
              <a:t> de ondas de rádio chegando a Terra oriundas do espaço.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40DA5A-38EE-4549-98FE-42E6933AC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2880013"/>
            <a:ext cx="2597727" cy="324715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9C2C69-9B07-4F9B-AC85-11F270E9B7EB}"/>
              </a:ext>
            </a:extLst>
          </p:cNvPr>
          <p:cNvSpPr txBox="1"/>
          <p:nvPr/>
        </p:nvSpPr>
        <p:spPr>
          <a:xfrm>
            <a:off x="6511526" y="6137560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/>
              <a:t>Karl </a:t>
            </a:r>
            <a:r>
              <a:rPr lang="pt-BR" sz="1600" dirty="0" err="1"/>
              <a:t>Guth</a:t>
            </a:r>
            <a:r>
              <a:rPr lang="pt-BR" sz="1600" dirty="0"/>
              <a:t> </a:t>
            </a:r>
            <a:r>
              <a:rPr lang="pt-BR" sz="1600" dirty="0" err="1"/>
              <a:t>Jansky</a:t>
            </a:r>
            <a:endParaRPr lang="pt-BR" sz="1600" dirty="0"/>
          </a:p>
          <a:p>
            <a:pPr algn="ctr"/>
            <a:r>
              <a:rPr lang="pt-BR" sz="1600" dirty="0"/>
              <a:t>22/10/1905 – 14/02/1950</a:t>
            </a:r>
          </a:p>
        </p:txBody>
      </p:sp>
    </p:spTree>
    <p:extLst>
      <p:ext uri="{BB962C8B-B14F-4D97-AF65-F5344CB8AC3E}">
        <p14:creationId xmlns:p14="http://schemas.microsoft.com/office/powerpoint/2010/main" val="27090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88E7C-A9C0-4F3B-ABA6-D4C8489D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09" y="2766428"/>
            <a:ext cx="9404723" cy="1400530"/>
          </a:xfrm>
        </p:spPr>
        <p:txBody>
          <a:bodyPr/>
          <a:lstStyle/>
          <a:p>
            <a:pPr algn="ctr"/>
            <a:r>
              <a:rPr lang="pt-BR" sz="5400" dirty="0"/>
              <a:t>MODELOS ANALÍTICOS</a:t>
            </a:r>
          </a:p>
        </p:txBody>
      </p:sp>
    </p:spTree>
    <p:extLst>
      <p:ext uri="{BB962C8B-B14F-4D97-AF65-F5344CB8AC3E}">
        <p14:creationId xmlns:p14="http://schemas.microsoft.com/office/powerpoint/2010/main" val="410088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03564" y="1616204"/>
            <a:ext cx="105848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Cenário evolutivo padrão proposto por </a:t>
            </a:r>
            <a:r>
              <a:rPr lang="pt-BR" sz="2000" dirty="0" err="1"/>
              <a:t>Scheuer</a:t>
            </a:r>
            <a:r>
              <a:rPr lang="pt-BR" sz="2000" dirty="0"/>
              <a:t> (1974) e </a:t>
            </a:r>
            <a:r>
              <a:rPr lang="pt-BR" sz="2000" dirty="0" err="1"/>
              <a:t>Blandford</a:t>
            </a:r>
            <a:r>
              <a:rPr lang="pt-BR" sz="2000" dirty="0"/>
              <a:t> &amp; </a:t>
            </a:r>
            <a:r>
              <a:rPr lang="pt-BR" sz="2000" dirty="0" err="1"/>
              <a:t>Rees</a:t>
            </a:r>
            <a:r>
              <a:rPr lang="pt-BR" sz="2000" dirty="0"/>
              <a:t> (1974)</a:t>
            </a:r>
          </a:p>
          <a:p>
            <a:pPr algn="just"/>
            <a:endParaRPr lang="pt-BR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Os jatos são relativísticos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Avançam em equilíbrio de pressão com o meio ambiente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Comportamento </a:t>
            </a:r>
            <a:r>
              <a:rPr lang="pt-BR" sz="2000" dirty="0" err="1"/>
              <a:t>auto-similar</a:t>
            </a: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Os casulos são </a:t>
            </a:r>
            <a:r>
              <a:rPr lang="pt-BR" sz="2000" dirty="0" err="1"/>
              <a:t>superpressurizados</a:t>
            </a:r>
            <a:r>
              <a:rPr lang="pt-BR" sz="2000" dirty="0"/>
              <a:t> (</a:t>
            </a:r>
            <a:r>
              <a:rPr lang="pt-BR" sz="2000" dirty="0" err="1"/>
              <a:t>Begelman</a:t>
            </a:r>
            <a:r>
              <a:rPr lang="pt-BR" sz="2000" dirty="0"/>
              <a:t> &amp; </a:t>
            </a:r>
            <a:r>
              <a:rPr lang="pt-BR" sz="2000" dirty="0" err="1"/>
              <a:t>Cioffi</a:t>
            </a:r>
            <a:r>
              <a:rPr lang="pt-BR" sz="2000" dirty="0"/>
              <a:t> 1989)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 err="1"/>
              <a:t>Cavalho</a:t>
            </a:r>
            <a:r>
              <a:rPr lang="pt-BR" sz="2000" dirty="0"/>
              <a:t> &amp; </a:t>
            </a:r>
            <a:r>
              <a:rPr lang="pt-BR" sz="2000" dirty="0" err="1"/>
              <a:t>O’dea</a:t>
            </a:r>
            <a:r>
              <a:rPr lang="pt-BR" sz="2000" dirty="0"/>
              <a:t> (2002a) propõem que a maioria dos modelos analíticos podem ser divididos em três tipos: Tipos I, II e III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9396436-3EDC-437D-BDCB-87A081539D52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Modelos Analíticos</a:t>
            </a:r>
          </a:p>
        </p:txBody>
      </p:sp>
    </p:spTree>
    <p:extLst>
      <p:ext uri="{BB962C8B-B14F-4D97-AF65-F5344CB8AC3E}">
        <p14:creationId xmlns:p14="http://schemas.microsoft.com/office/powerpoint/2010/main" val="19296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lum bright="-40000" contrast="60000"/>
          </a:blip>
          <a:srcRect/>
          <a:stretch>
            <a:fillRect/>
          </a:stretch>
        </p:blipFill>
        <p:spPr bwMode="auto">
          <a:xfrm>
            <a:off x="2182786" y="1214423"/>
            <a:ext cx="7913742" cy="52498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0D59A0D-DF63-4DDF-B365-EA947200A9BF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Modelos Analíticos</a:t>
            </a:r>
          </a:p>
        </p:txBody>
      </p:sp>
    </p:spTree>
    <p:extLst>
      <p:ext uri="{BB962C8B-B14F-4D97-AF65-F5344CB8AC3E}">
        <p14:creationId xmlns:p14="http://schemas.microsoft.com/office/powerpoint/2010/main" val="200338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96324" y="2281667"/>
            <a:ext cx="8229600" cy="231804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4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UM MODELO ANALÍTICO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4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GERAL AUTO-SIMILAR </a:t>
            </a:r>
            <a:endParaRPr lang="pt-BR" sz="48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5551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2EABDF5-3877-4100-BACF-11F898762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3" y="1401471"/>
            <a:ext cx="8182154" cy="4195762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F0DCDFE-BC7F-4ADA-896D-F3A16A9526F5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O Modelo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6B5DB2-B571-40E2-ABD4-362A615FF58A}"/>
              </a:ext>
            </a:extLst>
          </p:cNvPr>
          <p:cNvSpPr txBox="1"/>
          <p:nvPr/>
        </p:nvSpPr>
        <p:spPr>
          <a:xfrm>
            <a:off x="1568961" y="5660855"/>
            <a:ext cx="908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Fonte: Esquema do modelo tipo I. Figura extraída de </a:t>
            </a:r>
            <a:r>
              <a:rPr lang="pt-BR" dirty="0" err="1"/>
              <a:t>Begelman</a:t>
            </a:r>
            <a:r>
              <a:rPr lang="pt-BR" dirty="0"/>
              <a:t> &amp; </a:t>
            </a:r>
            <a:r>
              <a:rPr lang="pt-BR" dirty="0" err="1"/>
              <a:t>Cioffi</a:t>
            </a:r>
            <a:r>
              <a:rPr lang="pt-BR" dirty="0"/>
              <a:t> (1989).</a:t>
            </a:r>
          </a:p>
        </p:txBody>
      </p:sp>
    </p:spTree>
    <p:extLst>
      <p:ext uri="{BB962C8B-B14F-4D97-AF65-F5344CB8AC3E}">
        <p14:creationId xmlns:p14="http://schemas.microsoft.com/office/powerpoint/2010/main" val="233449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327" y="1492708"/>
            <a:ext cx="7849345" cy="48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443F4C1-78BC-4493-9482-B92D173AD03C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O Modelo</a:t>
            </a:r>
          </a:p>
        </p:txBody>
      </p:sp>
    </p:spTree>
    <p:extLst>
      <p:ext uri="{BB962C8B-B14F-4D97-AF65-F5344CB8AC3E}">
        <p14:creationId xmlns:p14="http://schemas.microsoft.com/office/powerpoint/2010/main" val="1257961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5D79EE5-87E5-4020-862F-E26AF0CB3F20}"/>
              </a:ext>
            </a:extLst>
          </p:cNvPr>
          <p:cNvSpPr/>
          <p:nvPr/>
        </p:nvSpPr>
        <p:spPr>
          <a:xfrm>
            <a:off x="1712686" y="1922357"/>
            <a:ext cx="9114971" cy="3941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144364" y="1981194"/>
            <a:ext cx="1880330" cy="66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o 16"/>
          <p:cNvGrpSpPr/>
          <p:nvPr/>
        </p:nvGrpSpPr>
        <p:grpSpPr>
          <a:xfrm>
            <a:off x="2024034" y="3857629"/>
            <a:ext cx="3000396" cy="1516247"/>
            <a:chOff x="500034" y="4214818"/>
            <a:chExt cx="3000396" cy="1516247"/>
          </a:xfrm>
        </p:grpSpPr>
        <p:pic>
          <p:nvPicPr>
            <p:cNvPr id="98307" name="Picture 3"/>
            <p:cNvPicPr>
              <a:picLocks noChangeAspect="1" noChangeArrowheads="1"/>
            </p:cNvPicPr>
            <p:nvPr/>
          </p:nvPicPr>
          <p:blipFill>
            <a:blip r:embed="rId3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500034" y="4214818"/>
              <a:ext cx="3000396" cy="1159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CaixaDeTexto 6"/>
            <p:cNvSpPr txBox="1"/>
            <p:nvPr/>
          </p:nvSpPr>
          <p:spPr>
            <a:xfrm>
              <a:off x="1009535" y="5361733"/>
              <a:ext cx="2094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0C2EDA"/>
                  </a:solidFill>
                  <a:latin typeface="Arial" pitchFamily="34" charset="0"/>
                </a:rPr>
                <a:t>Avanço da cabeça</a:t>
              </a:r>
              <a:endParaRPr lang="pt-BR" sz="2000" dirty="0">
                <a:solidFill>
                  <a:srgbClr val="0C2EDA"/>
                </a:solidFill>
                <a:latin typeface="Arial" pitchFamily="34" charset="0"/>
              </a:endParaRPr>
            </a:p>
          </p:txBody>
        </p:sp>
      </p:grp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7381884" y="2285993"/>
            <a:ext cx="2752730" cy="121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5">
            <a:lum bright="-22000" contrast="40000"/>
          </a:blip>
          <a:srcRect/>
          <a:stretch>
            <a:fillRect/>
          </a:stretch>
        </p:blipFill>
        <p:spPr bwMode="auto">
          <a:xfrm>
            <a:off x="2166910" y="2285992"/>
            <a:ext cx="2143140" cy="130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upo 12"/>
          <p:cNvGrpSpPr/>
          <p:nvPr/>
        </p:nvGrpSpPr>
        <p:grpSpPr>
          <a:xfrm>
            <a:off x="7167570" y="3857628"/>
            <a:ext cx="2714644" cy="1512340"/>
            <a:chOff x="5715008" y="4214818"/>
            <a:chExt cx="2714644" cy="1512340"/>
          </a:xfrm>
        </p:grpSpPr>
        <p:pic>
          <p:nvPicPr>
            <p:cNvPr id="98310" name="Picture 6"/>
            <p:cNvPicPr>
              <a:picLocks noChangeAspect="1" noChangeArrowheads="1"/>
            </p:cNvPicPr>
            <p:nvPr/>
          </p:nvPicPr>
          <p:blipFill>
            <a:blip r:embed="rId6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5715008" y="4214818"/>
              <a:ext cx="2714644" cy="1288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CaixaDeTexto 11"/>
            <p:cNvSpPr txBox="1"/>
            <p:nvPr/>
          </p:nvSpPr>
          <p:spPr>
            <a:xfrm>
              <a:off x="6000760" y="5357826"/>
              <a:ext cx="2274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0C2EDA"/>
                  </a:solidFill>
                  <a:latin typeface="Arial" pitchFamily="34" charset="0"/>
                </a:rPr>
                <a:t>Solução auto-similar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738942" y="3916924"/>
            <a:ext cx="3409960" cy="1655216"/>
            <a:chOff x="2938458" y="4786322"/>
            <a:chExt cx="3409960" cy="1655216"/>
          </a:xfrm>
        </p:grpSpPr>
        <p:pic>
          <p:nvPicPr>
            <p:cNvPr id="98311" name="Picture 7"/>
            <p:cNvPicPr>
              <a:picLocks noChangeAspect="1" noChangeArrowheads="1"/>
            </p:cNvPicPr>
            <p:nvPr/>
          </p:nvPicPr>
          <p:blipFill>
            <a:blip r:embed="rId7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2938458" y="4786322"/>
              <a:ext cx="3409960" cy="141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CaixaDeTexto 14"/>
            <p:cNvSpPr txBox="1"/>
            <p:nvPr/>
          </p:nvSpPr>
          <p:spPr>
            <a:xfrm>
              <a:off x="3500430" y="6072206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0C2EDA"/>
                  </a:solidFill>
                  <a:latin typeface="Arial" pitchFamily="34" charset="0"/>
                </a:rPr>
                <a:t>Luminosidade do jato</a:t>
              </a: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2238348" y="1214471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Avanço da cabeça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DA6AC8F-36D3-4B9B-AEF6-C75E9B7F708E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347708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4914906" y="4022022"/>
            <a:ext cx="2324102" cy="13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052945" y="2091633"/>
            <a:ext cx="1005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A densidade do gás ambiente decai com o aumento da distância ao centro da galáxia hospedeira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45673" y="3231604"/>
            <a:ext cx="820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Normalmente usa-se a lei de King na forma </a:t>
            </a:r>
          </a:p>
          <a:p>
            <a:pPr algn="just"/>
            <a:r>
              <a:rPr lang="pt-BR" sz="2400" dirty="0"/>
              <a:t>(</a:t>
            </a:r>
            <a:r>
              <a:rPr lang="pt-BR" dirty="0"/>
              <a:t>King, I. 1962, AJ, 67, 471</a:t>
            </a:r>
            <a:r>
              <a:rPr lang="pt-BR" sz="2400" dirty="0"/>
              <a:t>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4996" y="5394026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Para fontes extensas adota-se a aproximação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5253040" y="5960976"/>
            <a:ext cx="1700217" cy="76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2238348" y="1214471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densidade ambiente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9C7506-4938-4294-AE06-A58CDBFC8192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696345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6779206" y="3684563"/>
            <a:ext cx="3000396" cy="1516247"/>
            <a:chOff x="4786314" y="4033869"/>
            <a:chExt cx="3000396" cy="151624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4786314" y="4033869"/>
              <a:ext cx="3000396" cy="1159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5295814" y="5180784"/>
              <a:ext cx="2276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rial" pitchFamily="34" charset="0"/>
                </a:rPr>
                <a:t>Avanço da cabeça</a:t>
              </a:r>
              <a:endParaRPr lang="pt-BR" sz="2000" dirty="0">
                <a:latin typeface="Arial" pitchFamily="34" charset="0"/>
              </a:endParaRPr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1759527" y="2145375"/>
            <a:ext cx="9421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/>
              <a:t> </a:t>
            </a:r>
            <a:r>
              <a:rPr lang="pt-BR" sz="2400" dirty="0"/>
              <a:t>A densidade próxima ao núcleo decai de forma a compensar o aumento na área da cabeça do jato. A velocidade inicial de expansão da fonte permanece constante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59527" y="3925208"/>
            <a:ext cx="942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/>
              <a:t> </a:t>
            </a:r>
            <a:r>
              <a:rPr lang="pt-BR" sz="2400" dirty="0"/>
              <a:t>Distante do núcleo a densidade cai mais lentamente aproximando-se do valor assintótico da densidade do meio intergaláctico</a:t>
            </a:r>
            <a:endParaRPr lang="pt-BR" sz="2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238348" y="1214471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densidade ambiente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E0AC677-9B6D-4749-840E-40E6CC176F46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23818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166910" y="2214555"/>
            <a:ext cx="7715304" cy="2487033"/>
            <a:chOff x="785786" y="1857364"/>
            <a:chExt cx="7715304" cy="2487033"/>
          </a:xfrm>
        </p:grpSpPr>
        <p:sp>
          <p:nvSpPr>
            <p:cNvPr id="3" name="CaixaDeTexto 2"/>
            <p:cNvSpPr txBox="1"/>
            <p:nvPr/>
          </p:nvSpPr>
          <p:spPr>
            <a:xfrm>
              <a:off x="785786" y="1857364"/>
              <a:ext cx="7715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dirty="0"/>
                <a:t>A densidade varia segundo a lei de potência</a:t>
              </a: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3024191" y="2786058"/>
              <a:ext cx="3190883" cy="155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CaixaDeTexto 10"/>
          <p:cNvSpPr txBox="1"/>
          <p:nvPr/>
        </p:nvSpPr>
        <p:spPr>
          <a:xfrm>
            <a:off x="2238348" y="1214471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densidade ambiente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C641309-057F-40CB-8295-214D1CE6E955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342128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154E8-C9EE-45AE-98BB-A54DEFDA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da Radioastronomia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B6C157-9908-4F5E-B44F-36391FD8D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Os primeiros objetos observados receberam o nome de “rádio estrelas”, por serem fontes puntiformes de ondas rádio;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Somente na década de 1940, com a construção dos primeiros interferômetros, percebeu-se que não se tratavam de estrelas e sim de </a:t>
            </a:r>
            <a:r>
              <a:rPr lang="pt-BR" b="1" dirty="0"/>
              <a:t>galáxias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231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011382" y="2002734"/>
            <a:ext cx="1016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Modelos analíticos (Carvalho 1998) e simulações hidrodinâmicas (Carvalho &amp; </a:t>
            </a:r>
            <a:r>
              <a:rPr lang="pt-BR" sz="2400" dirty="0" err="1"/>
              <a:t>O’Dea</a:t>
            </a:r>
            <a:r>
              <a:rPr lang="pt-BR" sz="2400" dirty="0"/>
              <a:t> 2002a,b) indicam que o raio da cabeça do jato não é constante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11382" y="3890054"/>
            <a:ext cx="1016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O raio aumenta com o avanço do jato através do meio ambiente (</a:t>
            </a:r>
            <a:r>
              <a:rPr lang="pt-BR" sz="2400" dirty="0" err="1"/>
              <a:t>Hardcastle</a:t>
            </a:r>
            <a:r>
              <a:rPr lang="pt-BR" sz="2400" dirty="0"/>
              <a:t> </a:t>
            </a:r>
            <a:r>
              <a:rPr lang="pt-BR" sz="2400" dirty="0" err="1"/>
              <a:t>et</a:t>
            </a:r>
            <a:r>
              <a:rPr lang="pt-BR" sz="2400" dirty="0"/>
              <a:t> al. 1998, </a:t>
            </a:r>
            <a:r>
              <a:rPr lang="pt-BR" sz="2400" dirty="0" err="1"/>
              <a:t>Jeyakumar</a:t>
            </a:r>
            <a:r>
              <a:rPr lang="pt-BR" sz="2400" dirty="0"/>
              <a:t> &amp; </a:t>
            </a:r>
            <a:r>
              <a:rPr lang="pt-BR" sz="2400" dirty="0" err="1"/>
              <a:t>Saikia</a:t>
            </a:r>
            <a:r>
              <a:rPr lang="pt-BR" sz="2400" dirty="0"/>
              <a:t> 2000 e </a:t>
            </a:r>
            <a:r>
              <a:rPr lang="pt-BR" sz="2400" dirty="0" err="1"/>
              <a:t>Perucho</a:t>
            </a:r>
            <a:r>
              <a:rPr lang="pt-BR" sz="2400" dirty="0"/>
              <a:t> &amp; </a:t>
            </a:r>
            <a:r>
              <a:rPr lang="pt-BR" sz="2400" dirty="0" err="1"/>
              <a:t>Martí</a:t>
            </a:r>
            <a:r>
              <a:rPr lang="pt-BR" sz="2400" dirty="0"/>
              <a:t> 2002)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11382" y="1214471"/>
            <a:ext cx="1016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área da cabeça do jato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56090A0-F4BA-4689-97ED-0C1F42B7257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3197189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38348" y="2071679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Construímos uma amostra de raios de “hot spots” de fontes compactas e extensas, num total de 244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238348" y="4143381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Fonte: </a:t>
            </a:r>
            <a:r>
              <a:rPr lang="pt-BR" sz="2400" dirty="0" err="1"/>
              <a:t>Fanti</a:t>
            </a:r>
            <a:r>
              <a:rPr lang="pt-BR" sz="2400" dirty="0"/>
              <a:t> </a:t>
            </a:r>
            <a:r>
              <a:rPr lang="pt-BR" sz="2400" dirty="0" err="1"/>
              <a:t>et</a:t>
            </a:r>
            <a:r>
              <a:rPr lang="pt-BR" sz="2400" dirty="0"/>
              <a:t> al. (1985), </a:t>
            </a:r>
            <a:r>
              <a:rPr lang="pt-BR" sz="2400" dirty="0" err="1"/>
              <a:t>Hardcatle</a:t>
            </a:r>
            <a:r>
              <a:rPr lang="pt-BR" sz="2400" dirty="0"/>
              <a:t> </a:t>
            </a:r>
            <a:r>
              <a:rPr lang="pt-BR" sz="2400" dirty="0" err="1"/>
              <a:t>et</a:t>
            </a:r>
            <a:r>
              <a:rPr lang="pt-BR" sz="2400" dirty="0"/>
              <a:t> al. (1998), </a:t>
            </a:r>
            <a:r>
              <a:rPr lang="pt-BR" sz="2400" dirty="0" err="1"/>
              <a:t>Jeyakumar</a:t>
            </a:r>
            <a:r>
              <a:rPr lang="pt-BR" sz="2400" dirty="0"/>
              <a:t> &amp; </a:t>
            </a:r>
            <a:r>
              <a:rPr lang="pt-BR" sz="2400" dirty="0" err="1"/>
              <a:t>Saikia</a:t>
            </a:r>
            <a:r>
              <a:rPr lang="pt-BR" sz="2400" dirty="0"/>
              <a:t> (2000), </a:t>
            </a:r>
            <a:r>
              <a:rPr lang="pt-BR" sz="2400" dirty="0" err="1"/>
              <a:t>Perucho</a:t>
            </a:r>
            <a:r>
              <a:rPr lang="pt-BR" sz="2400" dirty="0"/>
              <a:t> &amp; </a:t>
            </a:r>
            <a:r>
              <a:rPr lang="pt-BR" sz="2400" dirty="0" err="1"/>
              <a:t>Martí</a:t>
            </a:r>
            <a:r>
              <a:rPr lang="pt-BR" sz="2400" dirty="0"/>
              <a:t> (2002) e </a:t>
            </a:r>
            <a:r>
              <a:rPr lang="pt-BR" sz="2400" dirty="0" err="1"/>
              <a:t>Kharb</a:t>
            </a:r>
            <a:r>
              <a:rPr lang="pt-BR" sz="2400" dirty="0"/>
              <a:t> </a:t>
            </a:r>
            <a:r>
              <a:rPr lang="pt-BR" sz="2400" dirty="0" err="1"/>
              <a:t>et</a:t>
            </a:r>
            <a:r>
              <a:rPr lang="pt-BR" sz="2400" dirty="0"/>
              <a:t> al. (2007)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38348" y="1214471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área da cabeça do jato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4A4AE47-FEAF-4788-BB43-BDF695BF5FAF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278627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40000"/>
          </a:blip>
          <a:srcRect/>
          <a:stretch>
            <a:fillRect/>
          </a:stretch>
        </p:blipFill>
        <p:spPr bwMode="auto">
          <a:xfrm>
            <a:off x="5361709" y="272609"/>
            <a:ext cx="5296649" cy="645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1060711" y="3140259"/>
            <a:ext cx="427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área da cabeça do jato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42568FB-CE44-4DC0-A1B6-EDEC6164F22F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4212180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09786" y="200024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Solução auto-similar para a área da cabeça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3624272" y="2714621"/>
            <a:ext cx="5043496" cy="129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2238348" y="1214471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área da cabeça do jato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6A2BD94-C600-44C1-BD47-59987A84177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1030850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3667108" y="3830222"/>
            <a:ext cx="4844938" cy="956101"/>
            <a:chOff x="5329270" y="2214554"/>
            <a:chExt cx="4974402" cy="1078142"/>
          </a:xfrm>
        </p:grpSpPr>
        <p:pic>
          <p:nvPicPr>
            <p:cNvPr id="123907" name="Picture 3"/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5329270" y="2214554"/>
              <a:ext cx="2457440" cy="1078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CaixaDeTexto 10"/>
            <p:cNvSpPr txBox="1"/>
            <p:nvPr/>
          </p:nvSpPr>
          <p:spPr>
            <a:xfrm>
              <a:off x="7823065" y="2520581"/>
              <a:ext cx="2480607" cy="416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Arial" pitchFamily="34" charset="0"/>
                </a:rPr>
                <a:t>Expoente auto-similar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579042" y="5325328"/>
            <a:ext cx="7088858" cy="1389820"/>
            <a:chOff x="1785918" y="3786190"/>
            <a:chExt cx="9333665" cy="1631528"/>
          </a:xfrm>
        </p:grpSpPr>
        <p:pic>
          <p:nvPicPr>
            <p:cNvPr id="123910" name="Picture 6"/>
            <p:cNvPicPr>
              <a:picLocks noChangeAspect="1" noChangeArrowheads="1"/>
            </p:cNvPicPr>
            <p:nvPr/>
          </p:nvPicPr>
          <p:blipFill>
            <a:blip r:embed="rId3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1785918" y="3786190"/>
              <a:ext cx="5643602" cy="163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CaixaDeTexto 14"/>
            <p:cNvSpPr txBox="1"/>
            <p:nvPr/>
          </p:nvSpPr>
          <p:spPr>
            <a:xfrm>
              <a:off x="7617641" y="4457086"/>
              <a:ext cx="3501942" cy="433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Arial" pitchFamily="34" charset="0"/>
                </a:rPr>
                <a:t>Coeficiente auto-similar </a:t>
              </a:r>
            </a:p>
          </p:txBody>
        </p:sp>
      </p:grpSp>
      <p:grpSp>
        <p:nvGrpSpPr>
          <p:cNvPr id="17" name="Grupo 16"/>
          <p:cNvGrpSpPr>
            <a:grpSpLocks noChangeAspect="1"/>
          </p:cNvGrpSpPr>
          <p:nvPr/>
        </p:nvGrpSpPr>
        <p:grpSpPr>
          <a:xfrm>
            <a:off x="2024034" y="2041594"/>
            <a:ext cx="7731512" cy="1315969"/>
            <a:chOff x="276952" y="1857364"/>
            <a:chExt cx="6782035" cy="1154359"/>
          </a:xfrm>
        </p:grpSpPr>
        <p:sp>
          <p:nvSpPr>
            <p:cNvPr id="7" name="CaixaDeTexto 6"/>
            <p:cNvSpPr txBox="1"/>
            <p:nvPr/>
          </p:nvSpPr>
          <p:spPr>
            <a:xfrm>
              <a:off x="5400804" y="2302676"/>
              <a:ext cx="1658183" cy="32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Arial" pitchFamily="34" charset="0"/>
                </a:rPr>
                <a:t>Tamanho do jato</a:t>
              </a:r>
            </a:p>
          </p:txBody>
        </p:sp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4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276952" y="1857364"/>
              <a:ext cx="5010157" cy="1154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CaixaDeTexto 19"/>
          <p:cNvSpPr txBox="1"/>
          <p:nvPr/>
        </p:nvSpPr>
        <p:spPr>
          <a:xfrm>
            <a:off x="2589044" y="1214471"/>
            <a:ext cx="701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O tamanho do jato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0C4942E4-6E91-43CC-9024-B6A9F3329571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4164341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024431" y="2475254"/>
            <a:ext cx="2209805" cy="129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309786" y="200024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Velocidade inicial de avanço da cabeça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09786" y="3749483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/>
              <a:t> Limite para a velocidade da cabeça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5167306" y="4249550"/>
            <a:ext cx="2000264" cy="7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3095604" y="5095399"/>
            <a:ext cx="6072230" cy="135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09C7A055-1348-408E-8FF1-AAF869476211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016DB4-E747-4FF6-9029-F8EC6DC8CC82}"/>
              </a:ext>
            </a:extLst>
          </p:cNvPr>
          <p:cNvSpPr txBox="1"/>
          <p:nvPr/>
        </p:nvSpPr>
        <p:spPr>
          <a:xfrm>
            <a:off x="2589044" y="1214471"/>
            <a:ext cx="701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O tamanho do jato</a:t>
            </a:r>
          </a:p>
        </p:txBody>
      </p:sp>
    </p:spTree>
    <p:extLst>
      <p:ext uri="{BB962C8B-B14F-4D97-AF65-F5344CB8AC3E}">
        <p14:creationId xmlns:p14="http://schemas.microsoft.com/office/powerpoint/2010/main" val="27342961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4514228" y="2566547"/>
            <a:ext cx="3212739" cy="1708470"/>
            <a:chOff x="3004082" y="3071810"/>
            <a:chExt cx="3212739" cy="1708470"/>
          </a:xfrm>
        </p:grpSpPr>
        <p:pic>
          <p:nvPicPr>
            <p:cNvPr id="125954" name="Picture 2"/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3243622" y="3071810"/>
              <a:ext cx="2828576" cy="1356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3004082" y="4410948"/>
              <a:ext cx="3212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Expansão lateral do casulo</a:t>
              </a:r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997527" y="2000241"/>
            <a:ext cx="1015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/>
              <a:t> </a:t>
            </a:r>
            <a:r>
              <a:rPr lang="pt-BR" sz="2000" dirty="0"/>
              <a:t>Supondo equilíbrio de pressão entre a pressão no casulo e a pressão “</a:t>
            </a:r>
            <a:r>
              <a:rPr lang="pt-BR" sz="2000" dirty="0" err="1"/>
              <a:t>ram</a:t>
            </a:r>
            <a:r>
              <a:rPr lang="pt-BR" sz="2000" dirty="0"/>
              <a:t>” do meio obtemos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2420624" y="5162460"/>
            <a:ext cx="2457837" cy="133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2738414" y="6444964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Raio do casulo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7064096" y="5163407"/>
            <a:ext cx="2376480" cy="122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7171958" y="6417254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Pressão no casulo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309786" y="4691730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Soluções auto-similares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238348" y="1214471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Expansão lateral do casulo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2559E2C-E63F-43AE-9422-CDD793C07F73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1547175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4095737" y="4000504"/>
            <a:ext cx="4014797" cy="2277263"/>
            <a:chOff x="2628905" y="2117852"/>
            <a:chExt cx="4014797" cy="2277263"/>
          </a:xfrm>
        </p:grpSpPr>
        <p:pic>
          <p:nvPicPr>
            <p:cNvPr id="117762" name="Picture 2"/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2628905" y="2117852"/>
              <a:ext cx="4014797" cy="1656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CaixaDeTexto 9"/>
            <p:cNvSpPr txBox="1"/>
            <p:nvPr/>
          </p:nvSpPr>
          <p:spPr>
            <a:xfrm>
              <a:off x="3343285" y="3748784"/>
              <a:ext cx="2646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Coeficiente auto-similar</a:t>
              </a:r>
            </a:p>
          </p:txBody>
        </p:sp>
      </p:grp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4452958" y="2214555"/>
            <a:ext cx="3286116" cy="118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4723057" y="3350869"/>
            <a:ext cx="279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Expoente auto-simular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238348" y="1214471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Expansão lateral do casulo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BA69F86-D041-45CC-B10E-27CEFE84D32B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1962608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4900618" y="4541240"/>
            <a:ext cx="2552704" cy="10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4603138" y="2714621"/>
            <a:ext cx="306449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238348" y="2071678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/>
              <a:t> A equação da conservação da energia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09786" y="4000504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/>
              <a:t> A equação de estado do modelo 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3595670" y="5918390"/>
            <a:ext cx="5072098" cy="86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2238348" y="1214471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Pressão no casulo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EACE046-27CA-4521-A0DD-AA8D10CA0C8B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3409032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076829" y="2098395"/>
            <a:ext cx="2162179" cy="6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4895904" y="265414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 volume do casulo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2381224" y="5572140"/>
            <a:ext cx="2857520" cy="869398"/>
            <a:chOff x="857224" y="5572140"/>
            <a:chExt cx="2857520" cy="869398"/>
          </a:xfrm>
        </p:grpSpPr>
        <p:pic>
          <p:nvPicPr>
            <p:cNvPr id="117764" name="Picture 4"/>
            <p:cNvPicPr>
              <a:picLocks noChangeAspect="1" noChangeArrowheads="1"/>
            </p:cNvPicPr>
            <p:nvPr/>
          </p:nvPicPr>
          <p:blipFill>
            <a:blip r:embed="rId3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857224" y="5572140"/>
              <a:ext cx="2857520" cy="45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CaixaDeTexto 11"/>
            <p:cNvSpPr txBox="1"/>
            <p:nvPr/>
          </p:nvSpPr>
          <p:spPr>
            <a:xfrm>
              <a:off x="1071538" y="6072206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Expoente auto-similar</a:t>
              </a:r>
            </a:p>
          </p:txBody>
        </p:sp>
      </p:grp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2886084" y="3429000"/>
            <a:ext cx="6496065" cy="117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upo 18"/>
          <p:cNvGrpSpPr/>
          <p:nvPr/>
        </p:nvGrpSpPr>
        <p:grpSpPr>
          <a:xfrm>
            <a:off x="5881686" y="5183918"/>
            <a:ext cx="4724442" cy="1459793"/>
            <a:chOff x="4357686" y="5183917"/>
            <a:chExt cx="4724442" cy="1459793"/>
          </a:xfrm>
        </p:grpSpPr>
        <p:sp>
          <p:nvSpPr>
            <p:cNvPr id="14" name="CaixaDeTexto 13"/>
            <p:cNvSpPr txBox="1"/>
            <p:nvPr/>
          </p:nvSpPr>
          <p:spPr>
            <a:xfrm>
              <a:off x="6162130" y="6274378"/>
              <a:ext cx="1508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Coeficiente</a:t>
              </a:r>
            </a:p>
          </p:txBody>
        </p:sp>
        <p:pic>
          <p:nvPicPr>
            <p:cNvPr id="116739" name="Picture 3"/>
            <p:cNvPicPr>
              <a:picLocks noChangeAspect="1" noChangeArrowheads="1"/>
            </p:cNvPicPr>
            <p:nvPr/>
          </p:nvPicPr>
          <p:blipFill>
            <a:blip r:embed="rId5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4357686" y="5183917"/>
              <a:ext cx="4724442" cy="110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CaixaDeTexto 19"/>
          <p:cNvSpPr txBox="1"/>
          <p:nvPr/>
        </p:nvSpPr>
        <p:spPr>
          <a:xfrm>
            <a:off x="2238348" y="1214471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Pressão no casulo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B133F7D-6316-4E6A-81A6-B993169CA495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51002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57AD5-FA96-41DB-B96A-8FE20E6A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Rádio fontes extragalácticas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CAAD57-3313-4D01-8652-9A90DF9B3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Classificação de Hubble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1E6928-C9D4-4997-A7E0-D6948CF3B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0" b="17864"/>
          <a:stretch/>
        </p:blipFill>
        <p:spPr>
          <a:xfrm>
            <a:off x="1784868" y="2576945"/>
            <a:ext cx="8622263" cy="38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7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64C7629-3916-47DF-8A86-9F23F0C24DBD}"/>
              </a:ext>
            </a:extLst>
          </p:cNvPr>
          <p:cNvSpPr/>
          <p:nvPr/>
        </p:nvSpPr>
        <p:spPr>
          <a:xfrm>
            <a:off x="2175390" y="2030113"/>
            <a:ext cx="7869151" cy="4429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4113059" y="2030113"/>
            <a:ext cx="3071834" cy="133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3169205" y="3519555"/>
            <a:ext cx="5857916" cy="14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3152548" y="5205965"/>
            <a:ext cx="6196029" cy="12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4485811" y="1366812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Expoentes auto-similares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5040AA4-C439-499C-A3A9-4ABDB9804CBB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Sumário dos parâmetros</a:t>
            </a:r>
          </a:p>
        </p:txBody>
      </p:sp>
    </p:spTree>
    <p:extLst>
      <p:ext uri="{BB962C8B-B14F-4D97-AF65-F5344CB8AC3E}">
        <p14:creationId xmlns:p14="http://schemas.microsoft.com/office/powerpoint/2010/main" val="12239018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40000"/>
          </a:blip>
          <a:srcRect/>
          <a:stretch>
            <a:fillRect/>
          </a:stretch>
        </p:blipFill>
        <p:spPr bwMode="auto">
          <a:xfrm>
            <a:off x="2628413" y="2338538"/>
            <a:ext cx="6947915" cy="443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1039091" y="1327430"/>
            <a:ext cx="1014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Esquema das diferentes distâncias do centro da galáxia onde os principais parâmetros do modelo variam seu comportamento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94C701F-B7A2-4EF6-B7D0-826EFC238E80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4198133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1955111" y="4438987"/>
            <a:ext cx="4139597" cy="226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lum bright="-22000" contrast="40000"/>
          </a:blip>
          <a:srcRect/>
          <a:stretch>
            <a:fillRect/>
          </a:stretch>
        </p:blipFill>
        <p:spPr bwMode="auto">
          <a:xfrm>
            <a:off x="4452927" y="500042"/>
            <a:ext cx="5973203" cy="38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31193" y="5088676"/>
            <a:ext cx="3632726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dirty="0"/>
              <a:t>Valores característicos </a:t>
            </a:r>
          </a:p>
          <a:p>
            <a:pPr algn="ctr"/>
            <a:r>
              <a:rPr lang="pt-BR" sz="2400" dirty="0"/>
              <a:t>do modelo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6544339-6C93-44EF-9DCC-4D2C26BA24C6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1827227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39091" y="1285861"/>
            <a:ext cx="10072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A emissividade rádio em 5 GHz é dada por (Ginzburg &amp; </a:t>
            </a:r>
            <a:r>
              <a:rPr lang="pt-BR" sz="2000" dirty="0" err="1"/>
              <a:t>Syrovatskii</a:t>
            </a:r>
            <a:r>
              <a:rPr lang="pt-BR" sz="2000" dirty="0"/>
              <a:t> 1964)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2381225" y="1791556"/>
            <a:ext cx="749929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2881290" y="3280137"/>
            <a:ext cx="2266954" cy="100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2467819" y="4240365"/>
            <a:ext cx="306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Densidade de energia </a:t>
            </a:r>
          </a:p>
          <a:p>
            <a:pPr algn="ctr"/>
            <a:r>
              <a:rPr lang="pt-BR" sz="2000" dirty="0"/>
              <a:t>dos elétrons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7057597" y="3500439"/>
            <a:ext cx="2928958" cy="68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7167570" y="4143381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Campo magnético </a:t>
            </a:r>
          </a:p>
          <a:p>
            <a:pPr algn="ctr"/>
            <a:r>
              <a:rPr lang="pt-BR" sz="2000" dirty="0"/>
              <a:t>por </a:t>
            </a:r>
            <a:r>
              <a:rPr lang="pt-BR" sz="2000" dirty="0" err="1"/>
              <a:t>equipartição</a:t>
            </a:r>
            <a:endParaRPr lang="pt-BR" sz="2000" dirty="0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5">
            <a:lum bright="-22000" contrast="40000"/>
          </a:blip>
          <a:srcRect/>
          <a:stretch>
            <a:fillRect/>
          </a:stretch>
        </p:blipFill>
        <p:spPr bwMode="auto">
          <a:xfrm>
            <a:off x="4976822" y="5183766"/>
            <a:ext cx="23336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5074654" y="6240175"/>
            <a:ext cx="2026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Potência rádio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45A5C9A-BD7B-433E-9E37-0766CA4F0C05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Emissão Rádio</a:t>
            </a:r>
          </a:p>
        </p:txBody>
      </p:sp>
    </p:spTree>
    <p:extLst>
      <p:ext uri="{BB962C8B-B14F-4D97-AF65-F5344CB8AC3E}">
        <p14:creationId xmlns:p14="http://schemas.microsoft.com/office/powerpoint/2010/main" val="138222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ixaDeTexto 3"/>
              <p:cNvSpPr txBox="1"/>
              <p:nvPr/>
            </p:nvSpPr>
            <p:spPr>
              <a:xfrm>
                <a:off x="2238348" y="1388026"/>
                <a:ext cx="74413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2400" dirty="0"/>
                  <a:t>  Considerando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pt-BR" sz="2400" dirty="0"/>
                  <a:t> obtemos</a:t>
                </a:r>
              </a:p>
            </p:txBody>
          </p:sp>
        </mc:Choice>
        <mc:Fallback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48" y="1388026"/>
                <a:ext cx="7441386" cy="461665"/>
              </a:xfrm>
              <a:prstGeom prst="rect">
                <a:avLst/>
              </a:prstGeom>
              <a:blipFill>
                <a:blip r:embed="rId2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>
            <a:lum bright="-22000" contrast="40000"/>
          </a:blip>
          <a:srcRect/>
          <a:stretch>
            <a:fillRect/>
          </a:stretch>
        </p:blipFill>
        <p:spPr bwMode="auto">
          <a:xfrm>
            <a:off x="2128852" y="2143117"/>
            <a:ext cx="8110553" cy="10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3411669" y="3224088"/>
            <a:ext cx="529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Potência rádio da fonte em 5 GHz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787239" y="4279990"/>
            <a:ext cx="855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  Dois volumes emissores: o casulo e a cabeça do jato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>
            <a:lum bright="-22000" contrast="40000"/>
          </a:blip>
          <a:srcRect/>
          <a:stretch>
            <a:fillRect/>
          </a:stretch>
        </p:blipFill>
        <p:spPr bwMode="auto">
          <a:xfrm>
            <a:off x="3339791" y="4929198"/>
            <a:ext cx="5500726" cy="82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9F8C35D-DAD9-4EBD-87E4-1F57BB1C3ED3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Emissão Rádio</a:t>
            </a:r>
          </a:p>
        </p:txBody>
      </p:sp>
    </p:spTree>
    <p:extLst>
      <p:ext uri="{BB962C8B-B14F-4D97-AF65-F5344CB8AC3E}">
        <p14:creationId xmlns:p14="http://schemas.microsoft.com/office/powerpoint/2010/main" val="2232058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38348" y="231330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Potência rádio da fonte em função do tamanho</a:t>
            </a:r>
          </a:p>
        </p:txBody>
      </p:sp>
      <p:grpSp>
        <p:nvGrpSpPr>
          <p:cNvPr id="10" name="Grupo 8">
            <a:extLst>
              <a:ext uri="{FF2B5EF4-FFF2-40B4-BE49-F238E27FC236}">
                <a16:creationId xmlns:a16="http://schemas.microsoft.com/office/drawing/2014/main" id="{9BF2EAA7-CAF4-4B7A-9906-9AB7C0C6A97A}"/>
              </a:ext>
            </a:extLst>
          </p:cNvPr>
          <p:cNvGrpSpPr/>
          <p:nvPr/>
        </p:nvGrpSpPr>
        <p:grpSpPr>
          <a:xfrm>
            <a:off x="1807552" y="2838007"/>
            <a:ext cx="8532526" cy="2424084"/>
            <a:chOff x="540068" y="3143248"/>
            <a:chExt cx="8206740" cy="2397451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25CD127D-0EBC-4F8D-AA8B-092AEECAE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540068" y="3143248"/>
              <a:ext cx="8206740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9919FCEC-5F51-4A24-A248-5389E7E70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2000" contrast="40000"/>
            </a:blip>
            <a:srcRect/>
            <a:stretch>
              <a:fillRect/>
            </a:stretch>
          </p:blipFill>
          <p:spPr bwMode="auto">
            <a:xfrm>
              <a:off x="1577340" y="4357694"/>
              <a:ext cx="6132195" cy="118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ABFA7AF4-DC61-407A-BBF8-C296A1BA7EFF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Emissão Rádio</a:t>
            </a:r>
          </a:p>
        </p:txBody>
      </p:sp>
    </p:spTree>
    <p:extLst>
      <p:ext uri="{BB962C8B-B14F-4D97-AF65-F5344CB8AC3E}">
        <p14:creationId xmlns:p14="http://schemas.microsoft.com/office/powerpoint/2010/main" val="2571502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011382" y="1428736"/>
            <a:ext cx="10113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800" dirty="0">
              <a:solidFill>
                <a:srgbClr val="0C2EDA"/>
              </a:solidFill>
              <a:latin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pt-BR" sz="2800" dirty="0">
              <a:solidFill>
                <a:srgbClr val="0C2EDA"/>
              </a:solidFill>
              <a:latin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800" dirty="0"/>
              <a:t> A largura do casulo em função do tamanho da fonte</a:t>
            </a:r>
            <a:endParaRPr lang="pt-BR" sz="4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11382" y="3903654"/>
            <a:ext cx="10113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800" dirty="0"/>
              <a:t> A potência rádio em função do tamanho da fonte (Diagrama P-D)</a:t>
            </a:r>
            <a:endParaRPr lang="pt-BR" sz="4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F289C39-3270-4FFD-82B6-0BD289ED3F4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Resultados numéricos</a:t>
            </a:r>
          </a:p>
        </p:txBody>
      </p:sp>
    </p:spTree>
    <p:extLst>
      <p:ext uri="{BB962C8B-B14F-4D97-AF65-F5344CB8AC3E}">
        <p14:creationId xmlns:p14="http://schemas.microsoft.com/office/powerpoint/2010/main" val="1071614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40000"/>
          </a:blip>
          <a:srcRect/>
          <a:stretch>
            <a:fillRect/>
          </a:stretch>
        </p:blipFill>
        <p:spPr bwMode="auto">
          <a:xfrm>
            <a:off x="4204407" y="1117887"/>
            <a:ext cx="7003920" cy="572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236795" y="2849309"/>
            <a:ext cx="4293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Largura da ponte </a:t>
            </a:r>
            <a:r>
              <a:rPr lang="pt-BR" sz="2800" i="1" dirty="0"/>
              <a:t>versus</a:t>
            </a:r>
            <a:r>
              <a:rPr lang="pt-BR" sz="2800" dirty="0"/>
              <a:t> tamanho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91491" y="6054436"/>
            <a:ext cx="2761369" cy="78973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Dados: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Wellman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Daly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&amp;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Wan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(1997) e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Fanti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et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al. (2001) </a:t>
            </a:r>
            <a:endParaRPr lang="pt-B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066243F-3F05-41F6-A76A-1D4E5F75A162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Resultados numéricos</a:t>
            </a:r>
          </a:p>
        </p:txBody>
      </p:sp>
    </p:spTree>
    <p:extLst>
      <p:ext uri="{BB962C8B-B14F-4D97-AF65-F5344CB8AC3E}">
        <p14:creationId xmlns:p14="http://schemas.microsoft.com/office/powerpoint/2010/main" val="2393152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40000"/>
          </a:blip>
          <a:srcRect/>
          <a:stretch>
            <a:fillRect/>
          </a:stretch>
        </p:blipFill>
        <p:spPr bwMode="auto">
          <a:xfrm>
            <a:off x="3952861" y="1092013"/>
            <a:ext cx="7144630" cy="58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tângulo de cantos arredondados 19"/>
          <p:cNvSpPr/>
          <p:nvPr/>
        </p:nvSpPr>
        <p:spPr>
          <a:xfrm>
            <a:off x="1233053" y="5957455"/>
            <a:ext cx="2539696" cy="90056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Dados: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Laing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et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al. (1983) e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O’Dea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&amp; </a:t>
            </a:r>
            <a:r>
              <a:rPr lang="pt-BR" sz="1600" dirty="0" err="1">
                <a:solidFill>
                  <a:schemeClr val="tx1"/>
                </a:solidFill>
                <a:latin typeface="Arial" pitchFamily="34" charset="0"/>
              </a:rPr>
              <a:t>Baum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</a:rPr>
              <a:t> (1997)</a:t>
            </a:r>
            <a:endParaRPr lang="pt-B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1D8C54-EC9E-434A-A25F-01A3EE5DF75B}"/>
              </a:ext>
            </a:extLst>
          </p:cNvPr>
          <p:cNvSpPr txBox="1"/>
          <p:nvPr/>
        </p:nvSpPr>
        <p:spPr>
          <a:xfrm>
            <a:off x="236795" y="3403491"/>
            <a:ext cx="429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Diagrama P-D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7200783-59F2-4A59-9CCC-57CEEE0D9A37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Resultados numéricos</a:t>
            </a:r>
          </a:p>
        </p:txBody>
      </p:sp>
    </p:spTree>
    <p:extLst>
      <p:ext uri="{BB962C8B-B14F-4D97-AF65-F5344CB8AC3E}">
        <p14:creationId xmlns:p14="http://schemas.microsoft.com/office/powerpoint/2010/main" val="2046311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7527" y="2143117"/>
            <a:ext cx="10183091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54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SIMULAÇÕES NUMÉRICAS HIDRODINÂMICAS 3D</a:t>
            </a:r>
            <a:endParaRPr lang="pt-BR" sz="5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735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57AD5-FA96-41DB-B96A-8FE20E6A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Rádio fontes extragalácticas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CAAD57-3313-4D01-8652-9A90DF9B3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Classificação de Hubble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022DBD-A196-4634-9B03-692E109EC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7253" r="4816" b="5086"/>
          <a:stretch/>
        </p:blipFill>
        <p:spPr>
          <a:xfrm>
            <a:off x="3532909" y="2395163"/>
            <a:ext cx="5126182" cy="405290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69FFCF-7DA1-4061-AFCD-3360F7812BEA}"/>
              </a:ext>
            </a:extLst>
          </p:cNvPr>
          <p:cNvSpPr txBox="1"/>
          <p:nvPr/>
        </p:nvSpPr>
        <p:spPr>
          <a:xfrm>
            <a:off x="2081580" y="6409011"/>
            <a:ext cx="8069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</a:t>
            </a:r>
            <a:r>
              <a:rPr lang="en-US" sz="1400" dirty="0"/>
              <a:t>http://alem-da-via-lactea.blogspot.com.br/2015/05/a-classificacao-de-hubble.html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97077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39091" y="1731822"/>
            <a:ext cx="10099963" cy="399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 Realizamos várias simulações numéricas 3D para estudar o efeito da resolução sobre o resultado final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Pretendemos determinar qual a resolução mínima que mantém as propriedades globais do jato quando simulado em alta resolução (relação entre resolução e tempo computacional)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Variamos os parâmetros M, número de </a:t>
            </a:r>
            <a:r>
              <a:rPr lang="pt-BR" sz="2400" dirty="0" err="1">
                <a:cs typeface="Arial" pitchFamily="34" charset="0"/>
              </a:rPr>
              <a:t>Mach</a:t>
            </a:r>
            <a:r>
              <a:rPr lang="pt-BR" sz="2400" dirty="0">
                <a:cs typeface="Arial" pitchFamily="34" charset="0"/>
              </a:rPr>
              <a:t> do jato, e </a:t>
            </a:r>
            <a:r>
              <a:rPr lang="el-GR" sz="2400" i="1" dirty="0">
                <a:cs typeface="Arial" pitchFamily="34" charset="0"/>
              </a:rPr>
              <a:t>η</a:t>
            </a:r>
            <a:r>
              <a:rPr lang="pt-BR" sz="2400" dirty="0">
                <a:cs typeface="Arial" pitchFamily="34" charset="0"/>
              </a:rPr>
              <a:t>, contraste de densidade jato-meio ambiente 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9E7101-E7B7-4ABE-BF46-85F7D12FF95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3886420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453059" y="571480"/>
            <a:ext cx="3931905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523968" y="2000240"/>
            <a:ext cx="3571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Simulação b7</a:t>
            </a:r>
          </a:p>
          <a:p>
            <a:pPr algn="just">
              <a:buFont typeface="Arial" pitchFamily="34" charset="0"/>
              <a:buChar char="•"/>
            </a:pPr>
            <a:endParaRPr lang="pt-BR" sz="2800" dirty="0"/>
          </a:p>
          <a:p>
            <a:pPr algn="ctr"/>
            <a:r>
              <a:rPr lang="el-GR" sz="2800" dirty="0"/>
              <a:t>η</a:t>
            </a:r>
            <a:r>
              <a:rPr lang="pt-BR" sz="2800" dirty="0"/>
              <a:t>=0.01  M=10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resolução: 100x100x100 células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34332" y="864593"/>
            <a:ext cx="407196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Exemplos de simulação</a:t>
            </a:r>
            <a:endParaRPr lang="pt-BR" sz="3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8332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523968" y="2000240"/>
            <a:ext cx="3571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Simulação b8</a:t>
            </a:r>
          </a:p>
          <a:p>
            <a:pPr algn="just">
              <a:buFont typeface="Arial" pitchFamily="34" charset="0"/>
              <a:buChar char="•"/>
            </a:pPr>
            <a:endParaRPr lang="pt-BR" sz="2800" dirty="0"/>
          </a:p>
          <a:p>
            <a:pPr algn="ctr"/>
            <a:r>
              <a:rPr lang="el-GR" sz="2800" dirty="0"/>
              <a:t>η</a:t>
            </a:r>
            <a:r>
              <a:rPr lang="pt-BR" sz="2800" dirty="0"/>
              <a:t>=0.01  M=10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resolução: 200x100x100 células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167307" y="1420936"/>
            <a:ext cx="559615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E006781-2B72-4D80-AE2D-80FA986D73FE}"/>
              </a:ext>
            </a:extLst>
          </p:cNvPr>
          <p:cNvSpPr txBox="1">
            <a:spLocks noChangeArrowheads="1"/>
          </p:cNvSpPr>
          <p:nvPr/>
        </p:nvSpPr>
        <p:spPr>
          <a:xfrm>
            <a:off x="1334332" y="864593"/>
            <a:ext cx="407196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Exemplos de simulação</a:t>
            </a:r>
            <a:endParaRPr lang="pt-BR" sz="3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490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523968" y="2000240"/>
            <a:ext cx="3571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Simulação b9</a:t>
            </a:r>
          </a:p>
          <a:p>
            <a:pPr algn="just">
              <a:buFont typeface="Arial" pitchFamily="34" charset="0"/>
              <a:buChar char="•"/>
            </a:pPr>
            <a:endParaRPr lang="pt-BR" sz="2800" dirty="0"/>
          </a:p>
          <a:p>
            <a:pPr algn="ctr"/>
            <a:r>
              <a:rPr lang="el-GR" sz="2800" dirty="0"/>
              <a:t>η</a:t>
            </a:r>
            <a:r>
              <a:rPr lang="pt-BR" sz="2800" dirty="0"/>
              <a:t>=0.01  M=10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resolução: 300x150x150 células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lum bright="-22000" contrast="40000"/>
          </a:blip>
          <a:srcRect/>
          <a:stretch>
            <a:fillRect/>
          </a:stretch>
        </p:blipFill>
        <p:spPr bwMode="auto">
          <a:xfrm>
            <a:off x="5085006" y="1432629"/>
            <a:ext cx="565446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F69F12C-52EC-4B3C-BE20-12E01194D94A}"/>
              </a:ext>
            </a:extLst>
          </p:cNvPr>
          <p:cNvSpPr txBox="1">
            <a:spLocks noChangeArrowheads="1"/>
          </p:cNvSpPr>
          <p:nvPr/>
        </p:nvSpPr>
        <p:spPr>
          <a:xfrm>
            <a:off x="1334332" y="864593"/>
            <a:ext cx="407196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Exemplos de simulação</a:t>
            </a:r>
            <a:endParaRPr lang="pt-BR" sz="3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4854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108328" y="3877539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Mapa rádio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6122" y="1491517"/>
            <a:ext cx="6064834" cy="535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828CCBC-8206-414D-AD26-19D967E07C21}"/>
              </a:ext>
            </a:extLst>
          </p:cNvPr>
          <p:cNvSpPr txBox="1">
            <a:spLocks noChangeArrowheads="1"/>
          </p:cNvSpPr>
          <p:nvPr/>
        </p:nvSpPr>
        <p:spPr>
          <a:xfrm>
            <a:off x="1334332" y="864593"/>
            <a:ext cx="407196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Exemplos de simulação</a:t>
            </a:r>
            <a:endParaRPr lang="pt-BR" sz="3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2673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09804" y="2500314"/>
            <a:ext cx="8229600" cy="192881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60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INTERAÇÃO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60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JATO-MEIO AMBIENTE</a:t>
            </a:r>
            <a:endParaRPr lang="pt-BR" sz="60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5948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66801" y="1593273"/>
            <a:ext cx="10044544" cy="332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cs typeface="Arial" pitchFamily="34" charset="0"/>
              </a:rPr>
              <a:t>Realizamos simulações numéricas em 3D da luminosidade rádio de jatos supersônicos.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Apresentamos vários aspectos da interação dos jatos com o meio ambiente, particularmente a colisão com nuvens de alta densidade.	</a:t>
            </a:r>
          </a:p>
          <a:p>
            <a:pPr algn="just">
              <a:buFont typeface="Arial" pitchFamily="34" charset="0"/>
              <a:buChar char="•"/>
            </a:pPr>
            <a:endParaRPr lang="pt-BR" sz="2800" dirty="0">
              <a:solidFill>
                <a:srgbClr val="0C2EDA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800" dirty="0">
              <a:solidFill>
                <a:srgbClr val="0C2ED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F889190-5DE8-44AC-B778-931F0822A5F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582867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2095472" y="3084803"/>
            <a:ext cx="7924800" cy="2443162"/>
            <a:chOff x="762000" y="2281238"/>
            <a:chExt cx="7924800" cy="2443162"/>
          </a:xfrm>
        </p:grpSpPr>
        <p:pic>
          <p:nvPicPr>
            <p:cNvPr id="6146" name="Picture 5" descr="3C7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4200" y="2281238"/>
              <a:ext cx="5562600" cy="244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4" descr="3C79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0" y="2281238"/>
              <a:ext cx="2438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5443542" y="577734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3C 79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38348" y="213319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Mudança na direção do jato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04CC43B-8EC6-4678-B3AA-5792F18F0F16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67552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Estruturas Distorcidas em Rádio Fontes</a:t>
            </a:r>
          </a:p>
        </p:txBody>
      </p:sp>
    </p:spTree>
    <p:extLst>
      <p:ext uri="{BB962C8B-B14F-4D97-AF65-F5344CB8AC3E}">
        <p14:creationId xmlns:p14="http://schemas.microsoft.com/office/powerpoint/2010/main" val="1981137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067040" y="6489978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3C 172</a:t>
            </a:r>
          </a:p>
        </p:txBody>
      </p:sp>
      <p:pic>
        <p:nvPicPr>
          <p:cNvPr id="7171" name="Picture 6" descr="3C172"/>
          <p:cNvPicPr>
            <a:picLocks noChangeAspect="1" noChangeArrowheads="1"/>
          </p:cNvPicPr>
          <p:nvPr/>
        </p:nvPicPr>
        <p:blipFill>
          <a:blip r:embed="rId2">
            <a:lum bright="-22000" contrast="42000"/>
          </a:blip>
          <a:srcRect/>
          <a:stretch>
            <a:fillRect/>
          </a:stretch>
        </p:blipFill>
        <p:spPr bwMode="auto">
          <a:xfrm>
            <a:off x="2209800" y="1785926"/>
            <a:ext cx="32337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3C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2928958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7543800" y="6448413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3C 19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AE1906-D91F-486C-8DFF-13B7DF427258}"/>
              </a:ext>
            </a:extLst>
          </p:cNvPr>
          <p:cNvSpPr txBox="1"/>
          <p:nvPr/>
        </p:nvSpPr>
        <p:spPr>
          <a:xfrm>
            <a:off x="4261113" y="213319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Mudança na direção do jato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1C87417-857D-4E27-876C-C93C6247C0E7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67552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Estruturas Distorcidas em Rádio Fontes</a:t>
            </a:r>
          </a:p>
        </p:txBody>
      </p:sp>
    </p:spTree>
    <p:extLst>
      <p:ext uri="{BB962C8B-B14F-4D97-AF65-F5344CB8AC3E}">
        <p14:creationId xmlns:p14="http://schemas.microsoft.com/office/powerpoint/2010/main" val="1478373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3C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100" y="3172691"/>
            <a:ext cx="29591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4C14P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2014" y="3172691"/>
            <a:ext cx="2947987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3C2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14" y="3172691"/>
            <a:ext cx="2947987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8458200" y="6296891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3C 234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5256924" y="6287383"/>
            <a:ext cx="1642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4C 14.27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514600" y="6296891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3C 300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38348" y="221631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3207AE9-E5DE-435F-B11A-E4F1B22A1A38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67552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Estruturas Distorcidas em Rádio Fontes</a:t>
            </a:r>
          </a:p>
        </p:txBody>
      </p:sp>
    </p:spTree>
    <p:extLst>
      <p:ext uri="{BB962C8B-B14F-4D97-AF65-F5344CB8AC3E}">
        <p14:creationId xmlns:p14="http://schemas.microsoft.com/office/powerpoint/2010/main" val="20442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57AD5-FA96-41DB-B96A-8FE20E6A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Rádio fontes extragalácticas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CAAD57-3313-4D01-8652-9A90DF9B3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As galáxias que não se encaixam na classificação de Hubble são chamadas de “peculiares”;</a:t>
            </a:r>
          </a:p>
          <a:p>
            <a:pPr algn="just"/>
            <a:r>
              <a:rPr lang="pt-BR" dirty="0"/>
              <a:t>Dentro das galáxias peculiares, destacamos as chamadas “galáxias peculiares ativas”, ou simplesmente, </a:t>
            </a:r>
            <a:r>
              <a:rPr lang="pt-BR" b="1" dirty="0"/>
              <a:t>galáxias ativas</a:t>
            </a:r>
            <a:r>
              <a:rPr lang="pt-BR" dirty="0"/>
              <a:t>.</a:t>
            </a:r>
          </a:p>
          <a:p>
            <a:pPr algn="just"/>
            <a:r>
              <a:rPr lang="pt-BR" dirty="0"/>
              <a:t>As galáxias ativas correspondem às principais rádio fontes extragalácticas do Universo.</a:t>
            </a:r>
          </a:p>
          <a:p>
            <a:pPr algn="just"/>
            <a:r>
              <a:rPr lang="pt-BR" dirty="0"/>
              <a:t>Fazem parte desse grupo os objetos </a:t>
            </a:r>
            <a:r>
              <a:rPr lang="pt-BR" dirty="0" err="1"/>
              <a:t>quasi</a:t>
            </a:r>
            <a:r>
              <a:rPr lang="pt-BR" dirty="0"/>
              <a:t>-estelares (Quasares), as galáxias de </a:t>
            </a:r>
            <a:r>
              <a:rPr lang="pt-BR" dirty="0" err="1"/>
              <a:t>Seyfert</a:t>
            </a:r>
            <a:r>
              <a:rPr lang="pt-BR" dirty="0"/>
              <a:t>, os objetos BL </a:t>
            </a:r>
            <a:r>
              <a:rPr lang="pt-BR" dirty="0" err="1"/>
              <a:t>Lacertae</a:t>
            </a:r>
            <a:r>
              <a:rPr lang="pt-BR" dirty="0"/>
              <a:t> (BL </a:t>
            </a:r>
            <a:r>
              <a:rPr lang="pt-BR" dirty="0" err="1"/>
              <a:t>Lac</a:t>
            </a:r>
            <a:r>
              <a:rPr lang="pt-BR" dirty="0"/>
              <a:t>) e as rádio fontes duplas (</a:t>
            </a:r>
            <a:r>
              <a:rPr lang="pt-BR" b="1" dirty="0" err="1"/>
              <a:t>Radiogaláxias</a:t>
            </a:r>
            <a:r>
              <a:rPr lang="pt-BR" b="1" dirty="0"/>
              <a:t>)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1929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3C2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2" y="3264267"/>
            <a:ext cx="1929368" cy="241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3C219-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7563" y="3264267"/>
            <a:ext cx="1974107" cy="241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3C3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9733" y="3641149"/>
            <a:ext cx="4152335" cy="28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421800" y="5916628"/>
            <a:ext cx="1610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3C 219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8726636" y="3182651"/>
            <a:ext cx="1207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3C 334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101753-319E-407C-8D45-A4CF72E9F6AC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67552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Estruturas Distorcidas em Rádio Fontes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A2B7F0-2AA5-43FA-9544-CDB61166528A}"/>
              </a:ext>
            </a:extLst>
          </p:cNvPr>
          <p:cNvSpPr txBox="1"/>
          <p:nvPr/>
        </p:nvSpPr>
        <p:spPr>
          <a:xfrm>
            <a:off x="2238348" y="221631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034516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Jet85-radio-1105"/>
          <p:cNvPicPr>
            <a:picLocks noChangeAspect="1" noChangeArrowheads="1"/>
          </p:cNvPicPr>
          <p:nvPr/>
        </p:nvPicPr>
        <p:blipFill>
          <a:blip r:embed="rId2"/>
          <a:srcRect l="7454" t="2531" r="4347" b="8861"/>
          <a:stretch>
            <a:fillRect/>
          </a:stretch>
        </p:blipFill>
        <p:spPr bwMode="auto">
          <a:xfrm>
            <a:off x="3381376" y="3810000"/>
            <a:ext cx="54578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" descr="3C17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85801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2" descr="3C79S-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8600" y="2667001"/>
            <a:ext cx="21082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3" descr="3C7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63825"/>
            <a:ext cx="2286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66844" y="4929189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000" b="1" dirty="0">
                <a:cs typeface="Arial" pitchFamily="34" charset="0"/>
              </a:rPr>
              <a:t>simulação</a:t>
            </a:r>
            <a:r>
              <a:rPr lang="en-US" sz="2000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0F6F89-DA86-4801-B0FA-B71414975C85}"/>
              </a:ext>
            </a:extLst>
          </p:cNvPr>
          <p:cNvSpPr txBox="1"/>
          <p:nvPr/>
        </p:nvSpPr>
        <p:spPr>
          <a:xfrm>
            <a:off x="2210638" y="13812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Mudança na direção do jato</a:t>
            </a:r>
          </a:p>
        </p:txBody>
      </p:sp>
    </p:spTree>
    <p:extLst>
      <p:ext uri="{BB962C8B-B14F-4D97-AF65-F5344CB8AC3E}">
        <p14:creationId xmlns:p14="http://schemas.microsoft.com/office/powerpoint/2010/main" val="1553564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Jet82-den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9720" y="962047"/>
            <a:ext cx="54768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Jet82radi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0194" y="3705246"/>
            <a:ext cx="5486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3968" y="3143248"/>
            <a:ext cx="350046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 err="1">
                <a:cs typeface="Arial" charset="0"/>
              </a:rPr>
              <a:t>Mach</a:t>
            </a:r>
            <a:r>
              <a:rPr lang="pt-BR" b="1" dirty="0">
                <a:cs typeface="Arial" charset="0"/>
              </a:rPr>
              <a:t>=10  Densidade=</a:t>
            </a:r>
            <a:r>
              <a:rPr lang="pt-BR" b="1" dirty="0">
                <a:solidFill>
                  <a:srgbClr val="FF3300"/>
                </a:solidFill>
                <a:cs typeface="Arial" charset="0"/>
              </a:rPr>
              <a:t>0.01</a:t>
            </a:r>
            <a:br>
              <a:rPr lang="pt-BR" b="1" dirty="0">
                <a:cs typeface="Arial" charset="0"/>
              </a:rPr>
            </a:br>
            <a:r>
              <a:rPr lang="pt-BR" b="1" dirty="0">
                <a:cs typeface="Arial" charset="0"/>
              </a:rPr>
              <a:t>Densidade da Nuvem=1000</a:t>
            </a:r>
            <a:endParaRPr lang="pt-BR" dirty="0">
              <a:ea typeface="+mj-ea"/>
              <a:cs typeface="+mj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ACF42B-58FF-44BF-9EA8-7A9899135D55}"/>
              </a:ext>
            </a:extLst>
          </p:cNvPr>
          <p:cNvSpPr txBox="1"/>
          <p:nvPr/>
        </p:nvSpPr>
        <p:spPr>
          <a:xfrm>
            <a:off x="348341" y="547174"/>
            <a:ext cx="469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504231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5595934" y="1157294"/>
            <a:ext cx="4986334" cy="5200664"/>
            <a:chOff x="1643042" y="1228725"/>
            <a:chExt cx="5486400" cy="5400675"/>
          </a:xfrm>
        </p:grpSpPr>
        <p:pic>
          <p:nvPicPr>
            <p:cNvPr id="25603" name="Picture 3" descr="Jet82-den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3042" y="3895725"/>
              <a:ext cx="5476875" cy="273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4" name="Picture 5" descr="Jet81-den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3042" y="1228725"/>
              <a:ext cx="5486400" cy="273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3968" y="2928934"/>
            <a:ext cx="4071966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 err="1">
                <a:cs typeface="Arial" charset="0"/>
              </a:rPr>
              <a:t>Mach</a:t>
            </a:r>
            <a:r>
              <a:rPr lang="pt-BR" b="1" dirty="0">
                <a:cs typeface="Arial" charset="0"/>
              </a:rPr>
              <a:t>=10  Densidade=</a:t>
            </a:r>
            <a:r>
              <a:rPr lang="pt-BR" b="1" dirty="0">
                <a:solidFill>
                  <a:srgbClr val="FF3300"/>
                </a:solidFill>
                <a:cs typeface="Arial" charset="0"/>
              </a:rPr>
              <a:t>0.1</a:t>
            </a:r>
            <a:br>
              <a:rPr lang="pt-BR" b="1" dirty="0">
                <a:cs typeface="Arial" charset="0"/>
              </a:rPr>
            </a:br>
            <a:r>
              <a:rPr lang="pt-BR" b="1" dirty="0">
                <a:cs typeface="Arial" charset="0"/>
              </a:rPr>
              <a:t> </a:t>
            </a:r>
            <a:r>
              <a:rPr lang="pt-BR" b="1" dirty="0" err="1">
                <a:cs typeface="Arial" charset="0"/>
              </a:rPr>
              <a:t>Mach</a:t>
            </a:r>
            <a:r>
              <a:rPr lang="pt-BR" b="1" dirty="0">
                <a:cs typeface="Arial" charset="0"/>
              </a:rPr>
              <a:t>=10  Densidade=</a:t>
            </a:r>
            <a:r>
              <a:rPr lang="pt-BR" b="1" dirty="0">
                <a:solidFill>
                  <a:srgbClr val="FF3300"/>
                </a:solidFill>
                <a:cs typeface="Arial" charset="0"/>
              </a:rPr>
              <a:t>0.01</a:t>
            </a:r>
            <a:r>
              <a:rPr lang="pt-BR" b="1" dirty="0">
                <a:cs typeface="Arial" charset="0"/>
              </a:rPr>
              <a:t> </a:t>
            </a:r>
            <a:br>
              <a:rPr lang="pt-BR" b="1" dirty="0">
                <a:cs typeface="Arial" charset="0"/>
              </a:rPr>
            </a:br>
            <a:r>
              <a:rPr lang="pt-BR" b="1" dirty="0">
                <a:cs typeface="Arial" charset="0"/>
              </a:rPr>
              <a:t>Densidade da Nuvem=1000</a:t>
            </a:r>
            <a:endParaRPr lang="pt-BR" dirty="0">
              <a:ea typeface="+mj-ea"/>
              <a:cs typeface="+mj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21907F9-0E62-4298-93FF-568C627F16CB}"/>
              </a:ext>
            </a:extLst>
          </p:cNvPr>
          <p:cNvSpPr txBox="1"/>
          <p:nvPr/>
        </p:nvSpPr>
        <p:spPr>
          <a:xfrm>
            <a:off x="348341" y="547174"/>
            <a:ext cx="469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9318009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E1D7C8D5-4317-45BE-B926-FFB8885FCE95}"/>
              </a:ext>
            </a:extLst>
          </p:cNvPr>
          <p:cNvSpPr txBox="1"/>
          <p:nvPr/>
        </p:nvSpPr>
        <p:spPr>
          <a:xfrm>
            <a:off x="348341" y="547174"/>
            <a:ext cx="469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82D04C3-6F59-42D8-8CB4-F7C6C8875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44" y="5912864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000" b="1" dirty="0">
                <a:cs typeface="Arial" pitchFamily="34" charset="0"/>
              </a:rPr>
              <a:t>simulação</a:t>
            </a:r>
            <a:r>
              <a:rPr lang="en-US" sz="2000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103375-CF31-490E-9727-70D3E4D6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901" y="131187"/>
            <a:ext cx="406717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8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5316B6DD-A273-4EBA-8784-DE587A0FF6A0}"/>
              </a:ext>
            </a:extLst>
          </p:cNvPr>
          <p:cNvSpPr txBox="1"/>
          <p:nvPr/>
        </p:nvSpPr>
        <p:spPr>
          <a:xfrm>
            <a:off x="348341" y="547174"/>
            <a:ext cx="469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Interação jato-nuvem</a:t>
            </a:r>
            <a:endParaRPr lang="pt-BR" sz="4000" dirty="0"/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D5E63672-F4F0-4C4A-B379-03EA9A0A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44" y="5912864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000" b="1" dirty="0">
                <a:cs typeface="Arial" pitchFamily="34" charset="0"/>
              </a:rPr>
              <a:t>simulação</a:t>
            </a:r>
            <a:r>
              <a:rPr lang="en-US" sz="2000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A1E8A3-466D-4FAB-86FB-1776B977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711" y="922628"/>
            <a:ext cx="50768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7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7527" y="1585914"/>
            <a:ext cx="10086109" cy="512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Os resultados indicam que é possível reproduzir muitas das estruturas distorcidas observadas na natureza através da mudança na direção de propagação do jato ou pela interação entre os jatos astrofísicos e nuvens densas.</a:t>
            </a:r>
          </a:p>
        </p:txBody>
      </p:sp>
    </p:spTree>
    <p:extLst>
      <p:ext uri="{BB962C8B-B14F-4D97-AF65-F5344CB8AC3E}">
        <p14:creationId xmlns:p14="http://schemas.microsoft.com/office/powerpoint/2010/main" val="2221375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52596" y="2428876"/>
            <a:ext cx="8229600" cy="20002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60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ESTUDO DAS RÁDIO FONTES TIPO X</a:t>
            </a:r>
            <a:endParaRPr lang="pt-BR" sz="60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0502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mosaico"/>
          <p:cNvPicPr>
            <a:picLocks noChangeAspect="1" noChangeArrowheads="1"/>
          </p:cNvPicPr>
          <p:nvPr/>
        </p:nvPicPr>
        <p:blipFill>
          <a:blip r:embed="rId3" cstate="print"/>
          <a:srcRect l="2008" t="2371" r="2068" b="7228"/>
          <a:stretch>
            <a:fillRect/>
          </a:stretch>
        </p:blipFill>
        <p:spPr bwMode="auto">
          <a:xfrm>
            <a:off x="3518359" y="98248"/>
            <a:ext cx="6757413" cy="666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7644" y="642918"/>
            <a:ext cx="3070715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Fontes </a:t>
            </a: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Tipo</a:t>
            </a: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X </a:t>
            </a:r>
            <a:endParaRPr lang="pt-BR" sz="3600" dirty="0">
              <a:latin typeface="Arial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79308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09720" y="2443170"/>
            <a:ext cx="8563004" cy="298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Fusão de buracos negros 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cs typeface="Arial" pitchFamily="34" charset="0"/>
              </a:rPr>
              <a:t> Reorientação do eixo de rotação do buraco negro </a:t>
            </a:r>
            <a:r>
              <a:rPr lang="pt-BR" sz="2400" dirty="0" err="1">
                <a:cs typeface="Arial" pitchFamily="34" charset="0"/>
              </a:rPr>
              <a:t>supermassivo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38348" y="1329625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Possíveis causas do fenômeno</a:t>
            </a:r>
            <a:endParaRPr lang="pt-BR" sz="40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00522B-7709-49D1-8281-D240E4E6EF8D}"/>
              </a:ext>
            </a:extLst>
          </p:cNvPr>
          <p:cNvSpPr txBox="1">
            <a:spLocks noChangeArrowheads="1"/>
          </p:cNvSpPr>
          <p:nvPr/>
        </p:nvSpPr>
        <p:spPr>
          <a:xfrm>
            <a:off x="447644" y="642918"/>
            <a:ext cx="3070715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Fontes </a:t>
            </a: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ea typeface="+mj-ea"/>
                <a:cs typeface="Arial" pitchFamily="34" charset="0"/>
              </a:rPr>
              <a:t>Tipo</a:t>
            </a:r>
            <a:r>
              <a:rPr lang="pt-BR" sz="28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X </a:t>
            </a:r>
            <a:endParaRPr lang="pt-BR" sz="3600" dirty="0">
              <a:latin typeface="Arial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138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92511-E1F7-4503-9D6B-82AE072C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Galáxias Ativas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EC18303-8F03-460F-8150-CCC80C1421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Características </a:t>
                </a:r>
              </a:p>
              <a:p>
                <a:pPr lvl="1" algn="just"/>
                <a:r>
                  <a:rPr lang="pt-BR" dirty="0"/>
                  <a:t>Alta luminosidade em rádio, muitas vezes maior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</m:oMath>
                </a14:m>
                <a:r>
                  <a:rPr lang="pt-BR" dirty="0"/>
                  <a:t> ergs/s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r>
                  <a:rPr lang="pt-BR" dirty="0"/>
                  <a:t>);</a:t>
                </a:r>
              </a:p>
              <a:p>
                <a:pPr lvl="1" algn="just"/>
                <a:endParaRPr lang="pt-BR" dirty="0"/>
              </a:p>
              <a:p>
                <a:pPr lvl="1" algn="just"/>
                <a:r>
                  <a:rPr lang="pt-BR" dirty="0"/>
                  <a:t>Parte da luminosidade é proveniente de emissão não térmica, com grande quantidade de fluxo ultravioleta, infravermelho, rádio e em raios X;</a:t>
                </a:r>
              </a:p>
              <a:p>
                <a:pPr lvl="1" algn="just"/>
                <a:endParaRPr lang="pt-BR" dirty="0"/>
              </a:p>
              <a:p>
                <a:pPr lvl="1" algn="just"/>
                <a:r>
                  <a:rPr lang="pt-BR" dirty="0"/>
                  <a:t>Sua origem está liga a existência de um AGN no centro da galáxia hospedeira.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2EC18303-8F03-460F-8150-CCC80C1421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1" t="-872" r="-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04035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238348" y="2696830"/>
            <a:ext cx="771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Exemplos de simulações de fontes Tipo X</a:t>
            </a:r>
          </a:p>
        </p:txBody>
      </p:sp>
    </p:spTree>
    <p:extLst>
      <p:ext uri="{BB962C8B-B14F-4D97-AF65-F5344CB8AC3E}">
        <p14:creationId xmlns:p14="http://schemas.microsoft.com/office/powerpoint/2010/main" val="28658217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828800" y="709637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               O </a:t>
            </a:r>
            <a:r>
              <a:rPr lang="en-US" b="1" dirty="0" err="1">
                <a:solidFill>
                  <a:srgbClr val="FFFF00"/>
                </a:solidFill>
              </a:rPr>
              <a:t>jato</a:t>
            </a:r>
            <a:r>
              <a:rPr lang="en-US" b="1" dirty="0">
                <a:solidFill>
                  <a:srgbClr val="FFFF00"/>
                </a:solidFill>
              </a:rPr>
              <a:t>  </a:t>
            </a:r>
            <a:r>
              <a:rPr lang="en-US" b="1" dirty="0" err="1">
                <a:solidFill>
                  <a:srgbClr val="FFFF00"/>
                </a:solidFill>
              </a:rPr>
              <a:t>gira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após</a:t>
            </a:r>
            <a:r>
              <a:rPr lang="en-US" dirty="0"/>
              <a:t>  		        </a:t>
            </a:r>
            <a:r>
              <a:rPr lang="en-US" b="1" dirty="0" err="1">
                <a:solidFill>
                  <a:srgbClr val="FFFF00"/>
                </a:solidFill>
              </a:rPr>
              <a:t>escala</a:t>
            </a:r>
            <a:r>
              <a:rPr lang="en-US" b="1" dirty="0">
                <a:solidFill>
                  <a:srgbClr val="FFFF00"/>
                </a:solidFill>
              </a:rPr>
              <a:t> de tempo do </a:t>
            </a:r>
            <a:r>
              <a:rPr lang="en-US" b="1" dirty="0" err="1">
                <a:solidFill>
                  <a:srgbClr val="FFFF00"/>
                </a:solidFill>
              </a:rPr>
              <a:t>giro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752600" y="1395436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ângulo</a:t>
            </a:r>
            <a:r>
              <a:rPr lang="en-US" b="1" dirty="0">
                <a:solidFill>
                  <a:srgbClr val="FFFF00"/>
                </a:solidFill>
              </a:rPr>
              <a:t> = 60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>
                <a:solidFill>
                  <a:srgbClr val="FFFF00"/>
                </a:solidFill>
              </a:rPr>
              <a:t>M=10  </a:t>
            </a:r>
            <a:r>
              <a:rPr lang="en-US" b="1" dirty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b="1" dirty="0">
                <a:solidFill>
                  <a:srgbClr val="FFFF00"/>
                </a:solidFill>
              </a:rPr>
              <a:t>=0.1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6324" name="Picture 4" descr="BHL1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1419250"/>
            <a:ext cx="5467350" cy="5438775"/>
          </a:xfrm>
          <a:prstGeom prst="rect">
            <a:avLst/>
          </a:prstGeom>
          <a:noFill/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842167" y="612656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1.0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9012386" y="612651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2.0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5" decel="100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155" decel="100000"/>
                                        <p:tgtEl>
                                          <p:spTgt spid="563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155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56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BHL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9" y="1409724"/>
            <a:ext cx="5457825" cy="5448300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856020" y="552473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2.0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8873844" y="552469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1.5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28800" y="709637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               O </a:t>
            </a:r>
            <a:r>
              <a:rPr lang="en-US" b="1" dirty="0" err="1">
                <a:solidFill>
                  <a:srgbClr val="FFFF00"/>
                </a:solidFill>
              </a:rPr>
              <a:t>jato</a:t>
            </a:r>
            <a:r>
              <a:rPr lang="en-US" b="1" dirty="0">
                <a:solidFill>
                  <a:srgbClr val="FFFF00"/>
                </a:solidFill>
              </a:rPr>
              <a:t>  </a:t>
            </a:r>
            <a:r>
              <a:rPr lang="en-US" b="1" dirty="0" err="1">
                <a:solidFill>
                  <a:srgbClr val="FFFF00"/>
                </a:solidFill>
              </a:rPr>
              <a:t>gira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após</a:t>
            </a:r>
            <a:r>
              <a:rPr lang="en-US" dirty="0"/>
              <a:t>  		        </a:t>
            </a:r>
            <a:r>
              <a:rPr lang="en-US" b="1" dirty="0" err="1">
                <a:solidFill>
                  <a:srgbClr val="FFFF00"/>
                </a:solidFill>
              </a:rPr>
              <a:t>escala</a:t>
            </a:r>
            <a:r>
              <a:rPr lang="en-US" b="1" dirty="0">
                <a:solidFill>
                  <a:srgbClr val="FFFF00"/>
                </a:solidFill>
              </a:rPr>
              <a:t> de tempo do </a:t>
            </a:r>
            <a:r>
              <a:rPr lang="en-US" b="1" dirty="0" err="1">
                <a:solidFill>
                  <a:srgbClr val="FFFF00"/>
                </a:solidFill>
              </a:rPr>
              <a:t>giro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52600" y="1395436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ângulo</a:t>
            </a:r>
            <a:r>
              <a:rPr lang="en-US" b="1" dirty="0">
                <a:solidFill>
                  <a:srgbClr val="FFFF00"/>
                </a:solidFill>
              </a:rPr>
              <a:t> = 75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>
                <a:solidFill>
                  <a:srgbClr val="FFFF00"/>
                </a:solidFill>
              </a:rPr>
              <a:t>M=10  </a:t>
            </a:r>
            <a:r>
              <a:rPr lang="en-US" b="1" dirty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b="1" dirty="0">
                <a:solidFill>
                  <a:srgbClr val="FFFF00"/>
                </a:solidFill>
              </a:rPr>
              <a:t>=0.1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5" decel="100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155" decel="100000"/>
                                        <p:tgtEl>
                                          <p:spTgt spid="665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155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665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  <p:bldP spid="6656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52600" y="1385911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ângulo</a:t>
            </a:r>
            <a:r>
              <a:rPr lang="en-US" b="1" dirty="0">
                <a:solidFill>
                  <a:srgbClr val="FFFF00"/>
                </a:solidFill>
              </a:rPr>
              <a:t> = 75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>
                <a:solidFill>
                  <a:srgbClr val="FFFF00"/>
                </a:solidFill>
              </a:rPr>
              <a:t>M=10  </a:t>
            </a:r>
            <a:r>
              <a:rPr lang="en-US" b="1" dirty="0">
                <a:solidFill>
                  <a:srgbClr val="FF3300"/>
                </a:solidFill>
                <a:latin typeface="Symbol" pitchFamily="18" charset="2"/>
              </a:rPr>
              <a:t>h</a:t>
            </a:r>
            <a:r>
              <a:rPr lang="en-US" b="1" dirty="0">
                <a:solidFill>
                  <a:srgbClr val="FF3300"/>
                </a:solidFill>
              </a:rPr>
              <a:t>=0.01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8612" name="Picture 4" descr="FJT0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1400200"/>
            <a:ext cx="5448300" cy="5457825"/>
          </a:xfrm>
          <a:prstGeom prst="rect">
            <a:avLst/>
          </a:prstGeo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828312" y="54771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1.0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8846128" y="547708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1.5 </a:t>
            </a:r>
            <a:r>
              <a:rPr lang="en-US" sz="2000" b="1" dirty="0" err="1">
                <a:solidFill>
                  <a:srgbClr val="FF3300"/>
                </a:solidFill>
              </a:rPr>
              <a:t>Myr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V="1">
            <a:off x="1905000" y="2071711"/>
            <a:ext cx="762000" cy="1219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BB20-33EE-4EAB-8CC4-6F06A2ADCAB6}" type="slidenum">
              <a:rPr lang="pt-BR" smtClean="0"/>
              <a:pPr/>
              <a:t>73</a:t>
            </a:fld>
            <a:endParaRPr lang="pt-BR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28800" y="709637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               O </a:t>
            </a:r>
            <a:r>
              <a:rPr lang="en-US" b="1" dirty="0" err="1">
                <a:solidFill>
                  <a:srgbClr val="FFFF00"/>
                </a:solidFill>
              </a:rPr>
              <a:t>jato</a:t>
            </a:r>
            <a:r>
              <a:rPr lang="en-US" b="1" dirty="0">
                <a:solidFill>
                  <a:srgbClr val="FFFF00"/>
                </a:solidFill>
              </a:rPr>
              <a:t>  </a:t>
            </a:r>
            <a:r>
              <a:rPr lang="en-US" b="1" dirty="0" err="1">
                <a:solidFill>
                  <a:srgbClr val="FFFF00"/>
                </a:solidFill>
              </a:rPr>
              <a:t>gira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após</a:t>
            </a:r>
            <a:r>
              <a:rPr lang="en-US" dirty="0"/>
              <a:t>  		        </a:t>
            </a:r>
            <a:r>
              <a:rPr lang="en-US" b="1" dirty="0" err="1">
                <a:solidFill>
                  <a:srgbClr val="FFFF00"/>
                </a:solidFill>
              </a:rPr>
              <a:t>escala</a:t>
            </a:r>
            <a:r>
              <a:rPr lang="en-US" b="1" dirty="0">
                <a:solidFill>
                  <a:srgbClr val="FFFF00"/>
                </a:solidFill>
              </a:rPr>
              <a:t> de tempo do </a:t>
            </a:r>
            <a:r>
              <a:rPr lang="en-US" b="1" dirty="0" err="1">
                <a:solidFill>
                  <a:srgbClr val="FFFF00"/>
                </a:solidFill>
              </a:rPr>
              <a:t>giro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5" decel="100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155" decel="100000"/>
                                        <p:tgtEl>
                                          <p:spTgt spid="686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155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686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  <p:bldP spid="68614" grpId="0"/>
      <p:bldP spid="686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81200" y="668362"/>
            <a:ext cx="8686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  O </a:t>
            </a:r>
            <a:r>
              <a:rPr lang="en-US" b="1" dirty="0" err="1">
                <a:solidFill>
                  <a:srgbClr val="FFFF00"/>
                </a:solidFill>
              </a:rPr>
              <a:t>jato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gira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após</a:t>
            </a:r>
            <a:r>
              <a:rPr lang="en-US" dirty="0"/>
              <a:t> </a:t>
            </a:r>
            <a:r>
              <a:rPr lang="en-US" b="1" dirty="0">
                <a:solidFill>
                  <a:srgbClr val="FF3300"/>
                </a:solidFill>
              </a:rPr>
              <a:t>1 </a:t>
            </a:r>
            <a:r>
              <a:rPr lang="en-US" b="1" dirty="0" err="1">
                <a:solidFill>
                  <a:srgbClr val="FF33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		       </a:t>
            </a:r>
            <a:r>
              <a:rPr lang="en-US" b="1" dirty="0" err="1">
                <a:solidFill>
                  <a:srgbClr val="FFFF00"/>
                </a:solidFill>
              </a:rPr>
              <a:t>ângulo</a:t>
            </a:r>
            <a:r>
              <a:rPr lang="en-US" b="1" dirty="0">
                <a:solidFill>
                  <a:srgbClr val="FFFF00"/>
                </a:solidFill>
              </a:rPr>
              <a:t> = 60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    M=10  </a:t>
            </a:r>
            <a:r>
              <a:rPr lang="en-US" b="1" dirty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b="1" dirty="0">
                <a:solidFill>
                  <a:srgbClr val="FFFF00"/>
                </a:solidFill>
              </a:rPr>
              <a:t>=0.1</a:t>
            </a:r>
          </a:p>
          <a:p>
            <a:r>
              <a:rPr lang="en-US" b="1" dirty="0">
                <a:solidFill>
                  <a:srgbClr val="FFFF00"/>
                </a:solidFill>
              </a:rPr>
              <a:t>			</a:t>
            </a:r>
          </a:p>
          <a:p>
            <a:pPr algn="ctr"/>
            <a:r>
              <a:rPr lang="en-US" b="1" dirty="0" err="1">
                <a:solidFill>
                  <a:srgbClr val="FFFF00"/>
                </a:solidFill>
              </a:rPr>
              <a:t>Escala</a:t>
            </a:r>
            <a:r>
              <a:rPr lang="en-US" b="1" dirty="0">
                <a:solidFill>
                  <a:srgbClr val="FFFF00"/>
                </a:solidFill>
              </a:rPr>
              <a:t> de tempo do </a:t>
            </a:r>
            <a:r>
              <a:rPr lang="en-US" b="1" dirty="0" err="1">
                <a:solidFill>
                  <a:srgbClr val="FFFF00"/>
                </a:solidFill>
              </a:rPr>
              <a:t>giro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                    0.5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                  1.0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                     1.5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                     2.0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8132" name="Picture 4" descr="BHL14_1100RADIO"/>
          <p:cNvPicPr>
            <a:picLocks noChangeAspect="1" noChangeArrowheads="1"/>
          </p:cNvPicPr>
          <p:nvPr/>
        </p:nvPicPr>
        <p:blipFill>
          <a:blip r:embed="rId3" cstate="print"/>
          <a:srcRect l="19704" t="13280" r="7408" b="16000"/>
          <a:stretch>
            <a:fillRect/>
          </a:stretch>
        </p:blipFill>
        <p:spPr bwMode="auto">
          <a:xfrm>
            <a:off x="8866189" y="2395562"/>
            <a:ext cx="1855787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HL14_1125RADIO"/>
          <p:cNvPicPr>
            <a:picLocks noChangeAspect="1" noChangeArrowheads="1"/>
          </p:cNvPicPr>
          <p:nvPr/>
        </p:nvPicPr>
        <p:blipFill>
          <a:blip r:embed="rId4" cstate="print"/>
          <a:srcRect l="19704" t="13280" r="7408" b="16000"/>
          <a:stretch>
            <a:fillRect/>
          </a:stretch>
        </p:blipFill>
        <p:spPr bwMode="auto">
          <a:xfrm>
            <a:off x="8866189" y="5105425"/>
            <a:ext cx="1855787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HL11_1100RADIO"/>
          <p:cNvPicPr>
            <a:picLocks noChangeAspect="1" noChangeArrowheads="1"/>
          </p:cNvPicPr>
          <p:nvPr/>
        </p:nvPicPr>
        <p:blipFill>
          <a:blip r:embed="rId5" cstate="print"/>
          <a:srcRect l="19704" t="13280" r="7408" b="16000"/>
          <a:stretch>
            <a:fillRect/>
          </a:stretch>
        </p:blipFill>
        <p:spPr bwMode="auto">
          <a:xfrm>
            <a:off x="2819400" y="23955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BHL11_1125RADIO"/>
          <p:cNvPicPr>
            <a:picLocks noChangeAspect="1" noChangeArrowheads="1"/>
          </p:cNvPicPr>
          <p:nvPr/>
        </p:nvPicPr>
        <p:blipFill>
          <a:blip r:embed="rId6" cstate="print"/>
          <a:srcRect l="19704" t="13280" r="7408" b="16000"/>
          <a:stretch>
            <a:fillRect/>
          </a:stretch>
        </p:blipFill>
        <p:spPr bwMode="auto">
          <a:xfrm>
            <a:off x="2895600" y="51387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BHL12_1100RADIO"/>
          <p:cNvPicPr>
            <a:picLocks noChangeAspect="1" noChangeArrowheads="1"/>
          </p:cNvPicPr>
          <p:nvPr/>
        </p:nvPicPr>
        <p:blipFill>
          <a:blip r:embed="rId7" cstate="print"/>
          <a:srcRect l="19704" t="13280" r="7408" b="16000"/>
          <a:stretch>
            <a:fillRect/>
          </a:stretch>
        </p:blipFill>
        <p:spPr bwMode="auto">
          <a:xfrm>
            <a:off x="4800600" y="23955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 descr="BHL12_1125RADIO"/>
          <p:cNvPicPr>
            <a:picLocks noChangeAspect="1" noChangeArrowheads="1"/>
          </p:cNvPicPr>
          <p:nvPr/>
        </p:nvPicPr>
        <p:blipFill>
          <a:blip r:embed="rId8" cstate="print"/>
          <a:srcRect l="19704" t="13280" r="7408" b="16000"/>
          <a:stretch>
            <a:fillRect/>
          </a:stretch>
        </p:blipFill>
        <p:spPr bwMode="auto">
          <a:xfrm>
            <a:off x="4876800" y="51387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 descr="BHL03_1100RADIO"/>
          <p:cNvPicPr>
            <a:picLocks noChangeAspect="1" noChangeArrowheads="1"/>
          </p:cNvPicPr>
          <p:nvPr/>
        </p:nvPicPr>
        <p:blipFill>
          <a:blip r:embed="rId9" cstate="print"/>
          <a:srcRect l="19704" t="13280" r="7408" b="16000"/>
          <a:stretch>
            <a:fillRect/>
          </a:stretch>
        </p:blipFill>
        <p:spPr bwMode="auto">
          <a:xfrm>
            <a:off x="6858000" y="23955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1" descr="BHL03_1125RADIO"/>
          <p:cNvPicPr>
            <a:picLocks noChangeAspect="1" noChangeArrowheads="1"/>
          </p:cNvPicPr>
          <p:nvPr/>
        </p:nvPicPr>
        <p:blipFill>
          <a:blip r:embed="rId10" cstate="print"/>
          <a:srcRect l="19754" t="13333" r="7407" b="15999"/>
          <a:stretch>
            <a:fillRect/>
          </a:stretch>
        </p:blipFill>
        <p:spPr bwMode="auto">
          <a:xfrm>
            <a:off x="6858000" y="5138762"/>
            <a:ext cx="18557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1447800" y="2133624"/>
            <a:ext cx="99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Idade</a:t>
            </a:r>
            <a:r>
              <a:rPr lang="en-US" b="1" dirty="0"/>
              <a:t> </a:t>
            </a:r>
            <a:r>
              <a:rPr lang="en-US" b="1" dirty="0" err="1"/>
              <a:t>da</a:t>
            </a:r>
            <a:r>
              <a:rPr lang="en-US" b="1" dirty="0"/>
              <a:t> </a:t>
            </a:r>
            <a:r>
              <a:rPr lang="en-US" b="1" dirty="0" err="1"/>
              <a:t>fonte</a:t>
            </a:r>
            <a:endParaRPr lang="en-US" b="1" dirty="0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1524000" y="3124225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4 Myr</a:t>
            </a: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1524000" y="5791225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5 Myr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1981200" y="3581424"/>
            <a:ext cx="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0673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81200" y="428605"/>
            <a:ext cx="8686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  O </a:t>
            </a:r>
            <a:r>
              <a:rPr lang="en-US" b="1" dirty="0" err="1">
                <a:solidFill>
                  <a:srgbClr val="FFFF00"/>
                </a:solidFill>
              </a:rPr>
              <a:t>jato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gira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após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1.0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		       </a:t>
            </a:r>
            <a:r>
              <a:rPr lang="en-US" b="1" dirty="0" err="1">
                <a:solidFill>
                  <a:srgbClr val="FFFF00"/>
                </a:solidFill>
              </a:rPr>
              <a:t>ângulo</a:t>
            </a:r>
            <a:r>
              <a:rPr lang="en-US" b="1" dirty="0">
                <a:solidFill>
                  <a:srgbClr val="FFFF00"/>
                </a:solidFill>
              </a:rPr>
              <a:t> = 75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    M=10  </a:t>
            </a:r>
            <a:r>
              <a:rPr lang="en-US" b="1" dirty="0">
                <a:solidFill>
                  <a:srgbClr val="FF3300"/>
                </a:solidFill>
                <a:latin typeface="Symbol" pitchFamily="18" charset="2"/>
              </a:rPr>
              <a:t>h</a:t>
            </a:r>
            <a:r>
              <a:rPr lang="en-US" b="1" dirty="0">
                <a:solidFill>
                  <a:srgbClr val="FF3300"/>
                </a:solidFill>
              </a:rPr>
              <a:t>=0.01</a:t>
            </a:r>
          </a:p>
          <a:p>
            <a:r>
              <a:rPr lang="en-US" b="1" dirty="0">
                <a:solidFill>
                  <a:srgbClr val="FFFF00"/>
                </a:solidFill>
              </a:rPr>
              <a:t>			</a:t>
            </a:r>
          </a:p>
          <a:p>
            <a:pPr algn="ctr"/>
            <a:r>
              <a:rPr lang="en-US" b="1" dirty="0" err="1">
                <a:solidFill>
                  <a:srgbClr val="FFFF00"/>
                </a:solidFill>
              </a:rPr>
              <a:t>Escala</a:t>
            </a:r>
            <a:r>
              <a:rPr lang="en-US" b="1" dirty="0">
                <a:solidFill>
                  <a:srgbClr val="FFFF00"/>
                </a:solidFill>
              </a:rPr>
              <a:t> de tempo do </a:t>
            </a:r>
            <a:r>
              <a:rPr lang="en-US" b="1" dirty="0" err="1">
                <a:solidFill>
                  <a:srgbClr val="FFFF00"/>
                </a:solidFill>
              </a:rPr>
              <a:t>giro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1.5 </a:t>
            </a:r>
            <a:r>
              <a:rPr lang="en-US" b="1" dirty="0" err="1">
                <a:solidFill>
                  <a:srgbClr val="FFFF00"/>
                </a:solidFill>
              </a:rPr>
              <a:t>Myr</a:t>
            </a:r>
            <a:r>
              <a:rPr lang="en-US" b="1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676400" y="2122466"/>
            <a:ext cx="99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Idade</a:t>
            </a:r>
            <a:r>
              <a:rPr lang="en-US" b="1" dirty="0"/>
              <a:t> </a:t>
            </a:r>
            <a:r>
              <a:rPr lang="en-US" b="1" dirty="0" err="1"/>
              <a:t>da</a:t>
            </a:r>
            <a:r>
              <a:rPr lang="en-US" b="1" dirty="0"/>
              <a:t> </a:t>
            </a:r>
            <a:r>
              <a:rPr lang="en-US" b="1" dirty="0" err="1"/>
              <a:t>fonte</a:t>
            </a:r>
            <a:endParaRPr lang="en-US" b="1" dirty="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752600" y="2930504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3 </a:t>
            </a:r>
            <a:r>
              <a:rPr lang="en-US" b="1" dirty="0" err="1"/>
              <a:t>Myr</a:t>
            </a:r>
            <a:endParaRPr lang="en-US" b="1" dirty="0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267200" y="4575154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4 </a:t>
            </a:r>
            <a:r>
              <a:rPr lang="en-US" b="1" dirty="0" err="1"/>
              <a:t>Myr</a:t>
            </a:r>
            <a:endParaRPr lang="en-US" b="1" dirty="0"/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6324600" y="2884467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4 Myr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781800" y="6175354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5 </a:t>
            </a:r>
            <a:r>
              <a:rPr lang="en-US" b="1" dirty="0" err="1"/>
              <a:t>Myr</a:t>
            </a:r>
            <a:endParaRPr lang="en-US" b="1" dirty="0"/>
          </a:p>
        </p:txBody>
      </p:sp>
      <p:pic>
        <p:nvPicPr>
          <p:cNvPr id="78862" name="Picture 14" descr="FJT07_1075RADIO"/>
          <p:cNvPicPr>
            <a:picLocks noChangeAspect="1" noChangeArrowheads="1"/>
          </p:cNvPicPr>
          <p:nvPr/>
        </p:nvPicPr>
        <p:blipFill>
          <a:blip r:embed="rId3" cstate="print"/>
          <a:srcRect l="23407" t="13280" r="13629" b="10719"/>
          <a:stretch>
            <a:fillRect/>
          </a:stretch>
        </p:blipFill>
        <p:spPr bwMode="auto">
          <a:xfrm>
            <a:off x="2590800" y="1284267"/>
            <a:ext cx="25590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3" name="Picture 15" descr="FJT07_1100RADIO"/>
          <p:cNvPicPr>
            <a:picLocks noChangeAspect="1" noChangeArrowheads="1"/>
          </p:cNvPicPr>
          <p:nvPr/>
        </p:nvPicPr>
        <p:blipFill>
          <a:blip r:embed="rId4" cstate="print"/>
          <a:srcRect l="23407" t="13280" r="13629" b="10719"/>
          <a:stretch>
            <a:fillRect/>
          </a:stretch>
        </p:blipFill>
        <p:spPr bwMode="auto">
          <a:xfrm>
            <a:off x="5029200" y="2503467"/>
            <a:ext cx="25590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4" name="Picture 16" descr="FJT07_1125RADIO"/>
          <p:cNvPicPr>
            <a:picLocks noChangeAspect="1" noChangeArrowheads="1"/>
          </p:cNvPicPr>
          <p:nvPr/>
        </p:nvPicPr>
        <p:blipFill>
          <a:blip r:embed="rId5" cstate="print"/>
          <a:srcRect l="23457" t="13333" r="13580" b="10667"/>
          <a:stretch>
            <a:fillRect/>
          </a:stretch>
        </p:blipFill>
        <p:spPr bwMode="auto">
          <a:xfrm>
            <a:off x="7575550" y="4062392"/>
            <a:ext cx="25590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5" name="Line 17"/>
          <p:cNvSpPr>
            <a:spLocks noChangeShapeType="1"/>
          </p:cNvSpPr>
          <p:nvPr/>
        </p:nvSpPr>
        <p:spPr bwMode="auto">
          <a:xfrm>
            <a:off x="2514600" y="3417866"/>
            <a:ext cx="167640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8866" name="Line 18"/>
          <p:cNvSpPr>
            <a:spLocks noChangeShapeType="1"/>
          </p:cNvSpPr>
          <p:nvPr/>
        </p:nvSpPr>
        <p:spPr bwMode="auto">
          <a:xfrm>
            <a:off x="5105400" y="5094266"/>
            <a:ext cx="167640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9423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3C403-B"/>
          <p:cNvPicPr>
            <a:picLocks noChangeAspect="1" noChangeArrowheads="1"/>
          </p:cNvPicPr>
          <p:nvPr/>
        </p:nvPicPr>
        <p:blipFill>
          <a:blip r:embed="rId3" cstate="print">
            <a:lum bright="-22000" contrast="40000"/>
          </a:blip>
          <a:srcRect/>
          <a:stretch>
            <a:fillRect/>
          </a:stretch>
        </p:blipFill>
        <p:spPr bwMode="auto">
          <a:xfrm rot="-2516569">
            <a:off x="1937237" y="511207"/>
            <a:ext cx="3370263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3C223-A"/>
          <p:cNvPicPr>
            <a:picLocks noChangeAspect="1" noChangeArrowheads="1"/>
          </p:cNvPicPr>
          <p:nvPr/>
        </p:nvPicPr>
        <p:blipFill>
          <a:blip r:embed="rId4" cstate="print">
            <a:lum bright="-22000" contrast="40000"/>
          </a:blip>
          <a:srcRect/>
          <a:stretch>
            <a:fillRect/>
          </a:stretch>
        </p:blipFill>
        <p:spPr bwMode="auto">
          <a:xfrm rot="2419147">
            <a:off x="2362200" y="4038601"/>
            <a:ext cx="3430588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5" cstate="print">
            <a:lum bright="-22000" contrast="40000"/>
          </a:blip>
          <a:srcRect l="13725" t="23660" r="12746" b="14410"/>
          <a:stretch>
            <a:fillRect/>
          </a:stretch>
        </p:blipFill>
        <p:spPr bwMode="auto">
          <a:xfrm>
            <a:off x="4953000" y="2057400"/>
            <a:ext cx="5715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1571734" y="3886146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Fontes reais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rot="5400000" flipH="1" flipV="1">
            <a:off x="2416943" y="3321843"/>
            <a:ext cx="500066" cy="4286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2524100" y="4429132"/>
            <a:ext cx="500066" cy="35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615944" y="1928802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Fontes simuladas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CC9A3F-1CFA-4E1F-97F6-2D5D003F2644}"/>
              </a:ext>
            </a:extLst>
          </p:cNvPr>
          <p:cNvSpPr txBox="1"/>
          <p:nvPr/>
        </p:nvSpPr>
        <p:spPr>
          <a:xfrm>
            <a:off x="6830288" y="290938"/>
            <a:ext cx="478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Exemplos de Fontes Tipo X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71" name="Picture 15" descr="3C223-A"/>
          <p:cNvPicPr>
            <a:picLocks noChangeAspect="1" noChangeArrowheads="1"/>
          </p:cNvPicPr>
          <p:nvPr/>
        </p:nvPicPr>
        <p:blipFill>
          <a:blip r:embed="rId3" cstate="print">
            <a:lum bright="-20000" contrast="38000"/>
          </a:blip>
          <a:srcRect/>
          <a:stretch>
            <a:fillRect/>
          </a:stretch>
        </p:blipFill>
        <p:spPr bwMode="auto">
          <a:xfrm rot="2419147">
            <a:off x="6705600" y="454035"/>
            <a:ext cx="3430588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 descr="3C1361B"/>
          <p:cNvPicPr>
            <a:picLocks noChangeAspect="1" noChangeArrowheads="1"/>
          </p:cNvPicPr>
          <p:nvPr/>
        </p:nvPicPr>
        <p:blipFill>
          <a:blip r:embed="rId4" cstate="print">
            <a:lum bright="-32000" contrast="64000"/>
          </a:blip>
          <a:srcRect/>
          <a:stretch>
            <a:fillRect/>
          </a:stretch>
        </p:blipFill>
        <p:spPr bwMode="auto">
          <a:xfrm rot="-237363">
            <a:off x="2133600" y="3395659"/>
            <a:ext cx="3767138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5" cstate="print"/>
          <a:srcRect l="12712" t="21506" r="15254" b="24731"/>
          <a:stretch>
            <a:fillRect/>
          </a:stretch>
        </p:blipFill>
        <p:spPr bwMode="auto">
          <a:xfrm>
            <a:off x="5410200" y="2786058"/>
            <a:ext cx="431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70" name="Picture 14" descr="3C403-B"/>
          <p:cNvPicPr>
            <a:picLocks noChangeAspect="1" noChangeArrowheads="1"/>
          </p:cNvPicPr>
          <p:nvPr/>
        </p:nvPicPr>
        <p:blipFill>
          <a:blip r:embed="rId6" cstate="print">
            <a:lum bright="-30000" contrast="54000"/>
          </a:blip>
          <a:srcRect/>
          <a:stretch>
            <a:fillRect/>
          </a:stretch>
        </p:blipFill>
        <p:spPr bwMode="auto">
          <a:xfrm rot="-2516569">
            <a:off x="2057401" y="454035"/>
            <a:ext cx="3370263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286510" y="2814576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Fontes reais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rot="5400000" flipH="1" flipV="1">
            <a:off x="6346033" y="2321711"/>
            <a:ext cx="500066" cy="4286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10800000">
            <a:off x="5024430" y="2500306"/>
            <a:ext cx="571504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8473200" y="450057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Fontes simuladas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rot="10800000" flipV="1">
            <a:off x="5024430" y="3357562"/>
            <a:ext cx="571504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E550B3-E3F2-4072-B4CE-4268ECBCB844}"/>
              </a:ext>
            </a:extLst>
          </p:cNvPr>
          <p:cNvSpPr txBox="1"/>
          <p:nvPr/>
        </p:nvSpPr>
        <p:spPr>
          <a:xfrm>
            <a:off x="6830288" y="290938"/>
            <a:ext cx="478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Exemplos de Fontes Tipo X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2" name="Picture 8" descr="3C1361B"/>
          <p:cNvPicPr>
            <a:picLocks noChangeAspect="1" noChangeArrowheads="1"/>
          </p:cNvPicPr>
          <p:nvPr/>
        </p:nvPicPr>
        <p:blipFill>
          <a:blip r:embed="rId3" cstate="print">
            <a:lum bright="-32000" contrast="64000"/>
          </a:blip>
          <a:srcRect/>
          <a:stretch>
            <a:fillRect/>
          </a:stretch>
        </p:blipFill>
        <p:spPr bwMode="auto">
          <a:xfrm rot="-237363">
            <a:off x="1501615" y="3472991"/>
            <a:ext cx="3767138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 descr="3C52"/>
          <p:cNvPicPr>
            <a:picLocks noChangeAspect="1" noChangeArrowheads="1"/>
          </p:cNvPicPr>
          <p:nvPr/>
        </p:nvPicPr>
        <p:blipFill>
          <a:blip r:embed="rId4" cstate="print">
            <a:lum bright="-28000" contrast="52000"/>
          </a:blip>
          <a:srcRect/>
          <a:stretch>
            <a:fillRect/>
          </a:stretch>
        </p:blipFill>
        <p:spPr bwMode="auto">
          <a:xfrm rot="1601443">
            <a:off x="7474510" y="429458"/>
            <a:ext cx="3106738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9"/>
          <p:cNvPicPr>
            <a:picLocks noChangeAspect="1" noChangeArrowheads="1"/>
          </p:cNvPicPr>
          <p:nvPr/>
        </p:nvPicPr>
        <p:blipFill>
          <a:blip r:embed="rId5" cstate="print"/>
          <a:srcRect l="10997" t="12436" r="12027" b="11572"/>
          <a:stretch>
            <a:fillRect/>
          </a:stretch>
        </p:blipFill>
        <p:spPr bwMode="auto">
          <a:xfrm>
            <a:off x="3886200" y="1244614"/>
            <a:ext cx="41148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7858278" y="5600658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Fontes reais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rot="5400000" flipH="1" flipV="1">
            <a:off x="8418529" y="5107793"/>
            <a:ext cx="64294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rot="10800000">
            <a:off x="6881818" y="5857892"/>
            <a:ext cx="78581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086080" y="195732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C2EDA"/>
                </a:solidFill>
                <a:latin typeface="Arial" pitchFamily="34" charset="0"/>
                <a:cs typeface="Arial" pitchFamily="34" charset="0"/>
              </a:rPr>
              <a:t>Fonte simulada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7402F8-F8AC-44C3-B59D-FB3CDADFC052}"/>
              </a:ext>
            </a:extLst>
          </p:cNvPr>
          <p:cNvSpPr txBox="1"/>
          <p:nvPr/>
        </p:nvSpPr>
        <p:spPr>
          <a:xfrm>
            <a:off x="346370" y="290938"/>
            <a:ext cx="478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Exemplos de Fontes Tipo X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24034" y="282632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60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FIM</a:t>
            </a:r>
            <a:endParaRPr lang="pt-BR" sz="60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662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92511-E1F7-4503-9D6B-82AE072C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C18303-8F03-460F-8150-CCC80C14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Características </a:t>
            </a:r>
          </a:p>
          <a:p>
            <a:pPr lvl="1" algn="just"/>
            <a:r>
              <a:rPr lang="pt-BR" dirty="0"/>
              <a:t>Produzem uma enorme quantidade de energia a partir de regiões extremamente compactas;</a:t>
            </a:r>
          </a:p>
          <a:p>
            <a:pPr lvl="1" algn="just"/>
            <a:endParaRPr lang="pt-BR" dirty="0"/>
          </a:p>
          <a:p>
            <a:pPr lvl="1" algn="just"/>
            <a:r>
              <a:rPr lang="pt-BR" dirty="0"/>
              <a:t>O mecanismo que possuem, processa energia com uma eficiência muito maior que a existente nos interiores estelares;</a:t>
            </a:r>
          </a:p>
          <a:p>
            <a:pPr lvl="1" algn="just"/>
            <a:endParaRPr lang="pt-BR" dirty="0"/>
          </a:p>
          <a:p>
            <a:pPr lvl="1" algn="just"/>
            <a:r>
              <a:rPr lang="pt-BR" dirty="0"/>
              <a:t>Acredita-se que o “motor” ou “monstro central” desses objetos deva ser um disco de </a:t>
            </a:r>
            <a:r>
              <a:rPr lang="pt-BR" dirty="0" err="1"/>
              <a:t>acresção</a:t>
            </a:r>
            <a:r>
              <a:rPr lang="pt-BR" dirty="0"/>
              <a:t> em torno de um buraco negro supermassivo.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49070C-6326-43BD-913A-8E77D4A58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0"/>
          <a:stretch/>
        </p:blipFill>
        <p:spPr>
          <a:xfrm>
            <a:off x="7833007" y="3465513"/>
            <a:ext cx="3236773" cy="33283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E71259-6717-4A0E-A7EB-1C19812B35EF}"/>
              </a:ext>
            </a:extLst>
          </p:cNvPr>
          <p:cNvSpPr txBox="1"/>
          <p:nvPr/>
        </p:nvSpPr>
        <p:spPr>
          <a:xfrm>
            <a:off x="4718052" y="5527963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Monstro Central nos </a:t>
            </a:r>
            <a:r>
              <a:rPr lang="pt-BR" dirty="0" err="1"/>
              <a:t>AGNs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59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EF38248-1D84-459C-9BB2-69BD555F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4"/>
          <a:stretch/>
        </p:blipFill>
        <p:spPr>
          <a:xfrm>
            <a:off x="6331528" y="3465513"/>
            <a:ext cx="4821381" cy="3230984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A9DB1B3-8E0B-42B7-B061-E24AA181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/>
              <a:t>Núcleo Ativo de Galáxias </a:t>
            </a:r>
            <a:br>
              <a:rPr lang="pt-BR" dirty="0"/>
            </a:br>
            <a:r>
              <a:rPr lang="pt-BR" sz="2800" dirty="0"/>
              <a:t>(</a:t>
            </a:r>
            <a:r>
              <a:rPr lang="pt-BR" sz="2800" i="1" dirty="0"/>
              <a:t>Active </a:t>
            </a:r>
            <a:r>
              <a:rPr lang="pt-BR" sz="2800" i="1" dirty="0" err="1"/>
              <a:t>Galactic</a:t>
            </a:r>
            <a:r>
              <a:rPr lang="pt-BR" sz="2800" i="1" dirty="0"/>
              <a:t> </a:t>
            </a:r>
            <a:r>
              <a:rPr lang="pt-BR" sz="2800" i="1" dirty="0" err="1"/>
              <a:t>Nuclei</a:t>
            </a:r>
            <a:r>
              <a:rPr lang="pt-BR" sz="2800" i="1" dirty="0"/>
              <a:t> </a:t>
            </a:r>
            <a:r>
              <a:rPr lang="pt-BR" sz="2800" dirty="0"/>
              <a:t>- AGN)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2CD404-D8D4-4A93-9F40-EF1C426A1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7"/>
          <a:stretch/>
        </p:blipFill>
        <p:spPr>
          <a:xfrm>
            <a:off x="258183" y="1853248"/>
            <a:ext cx="5574580" cy="3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5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1848</TotalTime>
  <Words>1693</Words>
  <Application>Microsoft Office PowerPoint</Application>
  <PresentationFormat>Widescreen</PresentationFormat>
  <Paragraphs>318</Paragraphs>
  <Slides>79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7" baseType="lpstr">
      <vt:lpstr>Arial</vt:lpstr>
      <vt:lpstr>Calibri</vt:lpstr>
      <vt:lpstr>Cambria Math</vt:lpstr>
      <vt:lpstr>Century Gothic</vt:lpstr>
      <vt:lpstr>Symbol</vt:lpstr>
      <vt:lpstr>Wingdings</vt:lpstr>
      <vt:lpstr>Wingdings 3</vt:lpstr>
      <vt:lpstr>Íon</vt:lpstr>
      <vt:lpstr>RÁDIO FONTES DUPLAS EXTRAGALÁCTICAS</vt:lpstr>
      <vt:lpstr>Origem da Radioastronomia</vt:lpstr>
      <vt:lpstr>Origem da Radioastronomia</vt:lpstr>
      <vt:lpstr>Rádio fontes extragalácticas</vt:lpstr>
      <vt:lpstr>Rádio fontes extragalácticas</vt:lpstr>
      <vt:lpstr>Rádio fontes extragalácticas</vt:lpstr>
      <vt:lpstr>Galáxias Ativas</vt:lpstr>
      <vt:lpstr>Núcleo Ativo de Galáxias  (Active Galactic Nuclei - AGN)</vt:lpstr>
      <vt:lpstr>Núcleo Ativo de Galáxias  (Active Galactic Nuclei - AGN)</vt:lpstr>
      <vt:lpstr>Núcleo Ativo de Galáxias  (Active Galactic Nuclei - AGN)</vt:lpstr>
      <vt:lpstr>Núcleo Ativo de Galáxias  (Active Galactic Nuclei - AGN)</vt:lpstr>
      <vt:lpstr>Núcleo Ativo de Galáxias  (Active Galactic Nuclei - AGN)</vt:lpstr>
      <vt:lpstr>Núcleo Ativo de Galáxias  (Active Galactic Nuclei - AGN)</vt:lpstr>
      <vt:lpstr>Núcleo Ativo de Galáxias  (Active Galactic Nuclei - AGN)</vt:lpstr>
      <vt:lpstr>Até aqui...</vt:lpstr>
      <vt:lpstr>Rádio Fontes Duplas</vt:lpstr>
      <vt:lpstr>Apresentação do PowerPoint</vt:lpstr>
      <vt:lpstr>Rádio Fontes Duplas Classificação de Fanaroff-Riley</vt:lpstr>
      <vt:lpstr>Rádio Fontes Duplas Classificação de Fanaroff-Riley</vt:lpstr>
      <vt:lpstr>MODELOS ANALÍTICOS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RÁDIO FONTES DUPLAS EXTRAGALÁCTICAS</dc:title>
  <dc:creator>Alex Lima</dc:creator>
  <cp:lastModifiedBy>Alex Lima</cp:lastModifiedBy>
  <cp:revision>62</cp:revision>
  <dcterms:created xsi:type="dcterms:W3CDTF">2017-09-19T12:35:45Z</dcterms:created>
  <dcterms:modified xsi:type="dcterms:W3CDTF">2017-09-22T03:22:55Z</dcterms:modified>
</cp:coreProperties>
</file>